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2" r:id="rId4"/>
    <p:sldMasterId id="2147483713" r:id="rId5"/>
    <p:sldMasterId id="2147483714" r:id="rId6"/>
    <p:sldMasterId id="2147483715" r:id="rId7"/>
    <p:sldMasterId id="2147483716" r:id="rId8"/>
    <p:sldMasterId id="2147483717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</p:sldIdLst>
  <p:sldSz cy="5143500" cx="9144000"/>
  <p:notesSz cx="6858000" cy="9144000"/>
  <p:embeddedFontLst>
    <p:embeddedFont>
      <p:font typeface="Zilla Slab"/>
      <p:regular r:id="rId45"/>
      <p:bold r:id="rId46"/>
      <p:italic r:id="rId47"/>
    </p:embeddedFont>
    <p:embeddedFont>
      <p:font typeface="Gill Sans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font" Target="fonts/ZillaSlab-bold.fntdata"/><Relationship Id="rId45" Type="http://schemas.openxmlformats.org/officeDocument/2006/relationships/font" Target="fonts/ZillaSlab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GillSans-regular.fntdata"/><Relationship Id="rId47" Type="http://schemas.openxmlformats.org/officeDocument/2006/relationships/font" Target="fonts/ZillaSlab-italic.fntdata"/><Relationship Id="rId49" Type="http://schemas.openxmlformats.org/officeDocument/2006/relationships/font" Target="fonts/GillSans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c9c2e023f0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c9c2e023f0_2_4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beac54b8f0_5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beac54b8f0_5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bf2d38d6c9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bf2d38d6c9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bf2d38d6c9_1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bf2d38d6c9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c9fbeda06f_5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c9fbeda06f_5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bf2d38d6c9_1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bf2d38d6c9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bf0ad2379c_2_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bf0ad2379c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bf0ad2379c_2_99:notes"/>
          <p:cNvSpPr txBox="1"/>
          <p:nvPr>
            <p:ph idx="1" type="body"/>
          </p:nvPr>
        </p:nvSpPr>
        <p:spPr>
          <a:xfrm>
            <a:off x="685797" y="4343387"/>
            <a:ext cx="5486398" cy="4114794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3bf0ad2379c_2_99:notes"/>
          <p:cNvSpPr/>
          <p:nvPr>
            <p:ph idx="2" type="sldImg"/>
          </p:nvPr>
        </p:nvSpPr>
        <p:spPr>
          <a:xfrm>
            <a:off x="1143067" y="685799"/>
            <a:ext cx="4572548" cy="342899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bf0ad2379c_2_119:notes"/>
          <p:cNvSpPr txBox="1"/>
          <p:nvPr>
            <p:ph idx="1" type="body"/>
          </p:nvPr>
        </p:nvSpPr>
        <p:spPr>
          <a:xfrm>
            <a:off x="685797" y="4343387"/>
            <a:ext cx="5486398" cy="4114794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3bf0ad2379c_2_119:notes"/>
          <p:cNvSpPr/>
          <p:nvPr>
            <p:ph idx="2" type="sldImg"/>
          </p:nvPr>
        </p:nvSpPr>
        <p:spPr>
          <a:xfrm>
            <a:off x="1143067" y="685799"/>
            <a:ext cx="4572548" cy="342899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bf0ad2379c_2_12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3bf0ad2379c_2_12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bf0ad2379c_2_158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3bf0ad2379c_2_158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c9c2e023f0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3c9c2e023f0_2_5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bf0ad2379c_2_177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3bf0ad2379c_2_177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bf0ad2379c_2_19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3bf0ad2379c_2_19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bf0ad2379c_2_322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3bf0ad2379c_2_322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bf0ad2379c_2_32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3bf0ad2379c_2_32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bf0ad2379c_2_336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3bf0ad2379c_2_336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bf0ad2379c_2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bf0ad2379c_2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bf0ad2379c_2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bf0ad2379c_2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bf2d38d6c9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bf2d38d6c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bf2d38d6c9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bf2d38d6c9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bf2d38d6c9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bf2d38d6c9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c9c2e023f0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c9c2e023f0_2_7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bf2d38d6c9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bf2d38d6c9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bf2d38d6c9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bf2d38d6c9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beac54b8f0_5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beac54b8f0_5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bf0ad2379c_2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bf0ad2379c_2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beac54b8f0_3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beac54b8f0_3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c9c2e023f0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3c9c2e023f0_2_5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c9c2e023f0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c9c2e023f0_2_7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c9c540160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c9c540160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c9c540160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c9c540160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c9c2e023f0_2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c9c2e023f0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beac54b8f0_5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beac54b8f0_5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241108" y="-16043"/>
            <a:ext cx="6904911" cy="52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2066357" y="1521049"/>
            <a:ext cx="5279606" cy="2913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ctrTitle"/>
          </p:nvPr>
        </p:nvSpPr>
        <p:spPr>
          <a:xfrm>
            <a:off x="252661" y="122058"/>
            <a:ext cx="3402862" cy="388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subTitle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5" name="Google Shape;115;p27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type="title"/>
          </p:nvPr>
        </p:nvSpPr>
        <p:spPr>
          <a:xfrm>
            <a:off x="241108" y="-16043"/>
            <a:ext cx="6904911" cy="52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/>
          <p:nvPr>
            <p:ph type="title"/>
          </p:nvPr>
        </p:nvSpPr>
        <p:spPr>
          <a:xfrm>
            <a:off x="241108" y="-16043"/>
            <a:ext cx="6904911" cy="52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4" name="Google Shape;124;p29"/>
          <p:cNvSpPr txBox="1"/>
          <p:nvPr>
            <p:ph idx="1" type="body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5" name="Google Shape;125;p29"/>
          <p:cNvSpPr txBox="1"/>
          <p:nvPr>
            <p:ph idx="2" type="body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7" name="Google Shape;127;p29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9" name="Google Shape;139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0" name="Google Shape;14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3" name="Google Shape;14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" name="Google Shape;150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2" name="Google Shape;15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8" name="Google Shape;158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9" name="Google Shape;15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2" name="Google Shape;16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6" name="Google Shape;166;p3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7" name="Google Shape;167;p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1" name="Google Shape;17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4" name="Google Shape;174;p4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180" name="Google Shape;180;p4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2" name="Google Shape;182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3" name="Google Shape;183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6" name="Google Shape;186;p4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4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8" name="Google Shape;188;p4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9" name="Google Shape;189;p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0" name="Google Shape;190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Numbers Option 2">
  <p:cSld name="Large Numbers Option 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5"/>
          <p:cNvSpPr/>
          <p:nvPr>
            <p:ph idx="1" type="body"/>
          </p:nvPr>
        </p:nvSpPr>
        <p:spPr>
          <a:xfrm>
            <a:off x="668029" y="1194863"/>
            <a:ext cx="3261300" cy="3261300"/>
          </a:xfrm>
          <a:prstGeom prst="ellipse">
            <a:avLst/>
          </a:prstGeom>
          <a:solidFill>
            <a:schemeClr val="dk1">
              <a:alpha val="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45"/>
          <p:cNvSpPr/>
          <p:nvPr>
            <p:ph idx="2" type="body"/>
          </p:nvPr>
        </p:nvSpPr>
        <p:spPr>
          <a:xfrm>
            <a:off x="3554498" y="1325915"/>
            <a:ext cx="2999100" cy="2999100"/>
          </a:xfrm>
          <a:prstGeom prst="ellipse">
            <a:avLst/>
          </a:prstGeom>
          <a:solidFill>
            <a:schemeClr val="dk1">
              <a:alpha val="9800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4" name="Google Shape;194;p45"/>
          <p:cNvSpPr/>
          <p:nvPr>
            <p:ph idx="3" type="body"/>
          </p:nvPr>
        </p:nvSpPr>
        <p:spPr>
          <a:xfrm>
            <a:off x="6178861" y="1655297"/>
            <a:ext cx="2340300" cy="2340300"/>
          </a:xfrm>
          <a:prstGeom prst="ellipse">
            <a:avLst/>
          </a:prstGeom>
          <a:solidFill>
            <a:schemeClr val="dk1">
              <a:alpha val="9800"/>
            </a:schemeClr>
          </a:solidFill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6" name="Google Shape;196;p4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7" name="Google Shape;197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45"/>
          <p:cNvSpPr txBox="1"/>
          <p:nvPr>
            <p:ph idx="4" type="body"/>
          </p:nvPr>
        </p:nvSpPr>
        <p:spPr>
          <a:xfrm>
            <a:off x="1244197" y="1654266"/>
            <a:ext cx="2108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None/>
              <a:defRPr sz="5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45"/>
          <p:cNvSpPr txBox="1"/>
          <p:nvPr>
            <p:ph idx="5" type="body"/>
          </p:nvPr>
        </p:nvSpPr>
        <p:spPr>
          <a:xfrm>
            <a:off x="3999612" y="1654266"/>
            <a:ext cx="2108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None/>
              <a:defRPr sz="5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45"/>
          <p:cNvSpPr txBox="1"/>
          <p:nvPr>
            <p:ph idx="6" type="body"/>
          </p:nvPr>
        </p:nvSpPr>
        <p:spPr>
          <a:xfrm>
            <a:off x="6410326" y="1654266"/>
            <a:ext cx="19479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None/>
              <a:defRPr sz="5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1" name="Google Shape;201;p45"/>
          <p:cNvSpPr txBox="1"/>
          <p:nvPr>
            <p:ph idx="7" type="body"/>
          </p:nvPr>
        </p:nvSpPr>
        <p:spPr>
          <a:xfrm>
            <a:off x="1556054" y="3182500"/>
            <a:ext cx="1485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2" name="Google Shape;202;p45"/>
          <p:cNvSpPr txBox="1"/>
          <p:nvPr>
            <p:ph idx="8" type="body"/>
          </p:nvPr>
        </p:nvSpPr>
        <p:spPr>
          <a:xfrm>
            <a:off x="4311469" y="3182500"/>
            <a:ext cx="1485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3" name="Google Shape;203;p45"/>
          <p:cNvSpPr txBox="1"/>
          <p:nvPr>
            <p:ph idx="9" type="body"/>
          </p:nvPr>
        </p:nvSpPr>
        <p:spPr>
          <a:xfrm>
            <a:off x="6606450" y="3182500"/>
            <a:ext cx="1485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p45"/>
          <p:cNvSpPr txBox="1"/>
          <p:nvPr>
            <p:ph idx="13" type="body"/>
          </p:nvPr>
        </p:nvSpPr>
        <p:spPr>
          <a:xfrm>
            <a:off x="323850" y="756000"/>
            <a:ext cx="85047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3" name="Google Shape;21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14" name="Google Shape;21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5" name="Google Shape;215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2450" y="0"/>
            <a:ext cx="660950" cy="6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8" name="Google Shape;218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9" name="Google Shape;21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2" name="Google Shape;22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5" name="Google Shape;225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6" name="Google Shape;226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7" name="Google Shape;22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0" name="Google Shape;23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3" name="Google Shape;233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4" name="Google Shape;23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7" name="Google Shape;23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41" name="Google Shape;241;p5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2" name="Google Shape;242;p5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3" name="Google Shape;24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46" name="Google Shape;246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0" name="Google Shape;25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9" name="Google Shape;259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0" name="Google Shape;260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3" name="Google Shape;26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6" name="Google Shape;266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7" name="Google Shape;26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0" name="Google Shape;270;p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1" name="Google Shape;271;p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2" name="Google Shape;27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5" name="Google Shape;275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8" name="Google Shape;278;p6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9" name="Google Shape;279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2" name="Google Shape;282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6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86" name="Google Shape;286;p6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87" name="Google Shape;287;p6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8" name="Google Shape;288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91" name="Google Shape;291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4" name="Google Shape;294;p6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5" name="Google Shape;295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0" name="Google Shape;300;p70"/>
          <p:cNvSpPr txBox="1"/>
          <p:nvPr>
            <p:ph idx="1" type="body"/>
          </p:nvPr>
        </p:nvSpPr>
        <p:spPr>
          <a:xfrm>
            <a:off x="585050" y="135469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01" name="Google Shape;301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4" name="Google Shape;304;p70"/>
          <p:cNvCxnSpPr/>
          <p:nvPr/>
        </p:nvCxnSpPr>
        <p:spPr>
          <a:xfrm>
            <a:off x="715192" y="4743450"/>
            <a:ext cx="7852800" cy="0"/>
          </a:xfrm>
          <a:prstGeom prst="straightConnector1">
            <a:avLst/>
          </a:prstGeom>
          <a:noFill/>
          <a:ln cap="flat" cmpd="sng" w="19050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5" name="Google Shape;305;p70"/>
          <p:cNvSpPr/>
          <p:nvPr/>
        </p:nvSpPr>
        <p:spPr>
          <a:xfrm>
            <a:off x="8567928" y="1982"/>
            <a:ext cx="576000" cy="4293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70"/>
          <p:cNvSpPr/>
          <p:nvPr/>
        </p:nvSpPr>
        <p:spPr>
          <a:xfrm>
            <a:off x="8177309" y="1982"/>
            <a:ext cx="109800" cy="429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70"/>
          <p:cNvSpPr/>
          <p:nvPr/>
        </p:nvSpPr>
        <p:spPr>
          <a:xfrm>
            <a:off x="8062501" y="1982"/>
            <a:ext cx="63900" cy="429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p70"/>
          <p:cNvSpPr/>
          <p:nvPr/>
        </p:nvSpPr>
        <p:spPr>
          <a:xfrm>
            <a:off x="8342409" y="1982"/>
            <a:ext cx="183000" cy="429300"/>
          </a:xfrm>
          <a:prstGeom prst="rect">
            <a:avLst/>
          </a:prstGeom>
          <a:solidFill>
            <a:srgbClr val="FF86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09" name="Google Shape;309;p70"/>
          <p:cNvCxnSpPr/>
          <p:nvPr/>
        </p:nvCxnSpPr>
        <p:spPr>
          <a:xfrm>
            <a:off x="360218" y="431219"/>
            <a:ext cx="7767600" cy="0"/>
          </a:xfrm>
          <a:prstGeom prst="straightConnector1">
            <a:avLst/>
          </a:prstGeom>
          <a:noFill/>
          <a:ln cap="flat" cmpd="sng" w="14300">
            <a:solidFill>
              <a:srgbClr val="D2610C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8575">
              <a:srgbClr val="000000">
                <a:alpha val="27840"/>
              </a:srgbClr>
            </a:outerShdw>
          </a:effectLst>
        </p:spPr>
      </p:cxnSp>
      <p:pic>
        <p:nvPicPr>
          <p:cNvPr id="310" name="Google Shape;310;p70" title="Daco_42331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25" y="4404775"/>
            <a:ext cx="627967" cy="6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5450" y="4531300"/>
            <a:ext cx="52252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14387" l="0" r="0" t="13529"/>
          <a:stretch/>
        </p:blipFill>
        <p:spPr>
          <a:xfrm>
            <a:off x="8412325" y="4576550"/>
            <a:ext cx="668950" cy="482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b="1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3358" cy="68818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5"/>
          <p:cNvSpPr/>
          <p:nvPr/>
        </p:nvSpPr>
        <p:spPr>
          <a:xfrm>
            <a:off x="0" y="0"/>
            <a:ext cx="9144000" cy="659616"/>
          </a:xfrm>
          <a:custGeom>
            <a:rect b="b" l="l" r="r" t="t"/>
            <a:pathLst>
              <a:path extrusionOk="0" h="1450340" w="20104100">
                <a:moveTo>
                  <a:pt x="0" y="1450321"/>
                </a:moveTo>
                <a:lnTo>
                  <a:pt x="20104099" y="1450321"/>
                </a:lnTo>
                <a:lnTo>
                  <a:pt x="20104099" y="0"/>
                </a:lnTo>
                <a:lnTo>
                  <a:pt x="0" y="0"/>
                </a:lnTo>
                <a:lnTo>
                  <a:pt x="0" y="14503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00" name="Google Shape;100;p25"/>
          <p:cNvSpPr txBox="1"/>
          <p:nvPr>
            <p:ph type="title"/>
          </p:nvPr>
        </p:nvSpPr>
        <p:spPr>
          <a:xfrm>
            <a:off x="241108" y="-16043"/>
            <a:ext cx="6904911" cy="52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1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2066357" y="1521049"/>
            <a:ext cx="5279606" cy="2913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5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3" name="Google Shape;103;p25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4" name="Google Shape;104;p25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5" name="Google Shape;13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6" name="Google Shape;13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○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■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8" name="Google Shape;20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9" name="Google Shape;209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5450" y="4531300"/>
            <a:ext cx="52252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6"/>
          <p:cNvPicPr preferRelativeResize="0"/>
          <p:nvPr/>
        </p:nvPicPr>
        <p:blipFill rotWithShape="1">
          <a:blip r:embed="rId2">
            <a:alphaModFix/>
          </a:blip>
          <a:srcRect b="14387" l="0" r="0" t="13528"/>
          <a:stretch/>
        </p:blipFill>
        <p:spPr>
          <a:xfrm>
            <a:off x="8412325" y="4576550"/>
            <a:ext cx="668950" cy="482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6" name="Google Shape;256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gif"/><Relationship Id="rId4" Type="http://schemas.openxmlformats.org/officeDocument/2006/relationships/hyperlink" Target="https://research.google/blog/looking-back-at-speculative-decoding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jpg"/><Relationship Id="rId4" Type="http://schemas.openxmlformats.org/officeDocument/2006/relationships/image" Target="../media/image37.jpg"/><Relationship Id="rId9" Type="http://schemas.openxmlformats.org/officeDocument/2006/relationships/image" Target="../media/image44.png"/><Relationship Id="rId5" Type="http://schemas.openxmlformats.org/officeDocument/2006/relationships/image" Target="../media/image35.jp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Relationship Id="rId5" Type="http://schemas.openxmlformats.org/officeDocument/2006/relationships/image" Target="../media/image51.png"/><Relationship Id="rId6" Type="http://schemas.openxmlformats.org/officeDocument/2006/relationships/image" Target="../media/image47.png"/><Relationship Id="rId7" Type="http://schemas.openxmlformats.org/officeDocument/2006/relationships/image" Target="../media/image52.png"/><Relationship Id="rId8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38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Relationship Id="rId7" Type="http://schemas.openxmlformats.org/officeDocument/2006/relationships/image" Target="../media/image54.png"/><Relationship Id="rId8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image" Target="../media/image62.png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1.png"/><Relationship Id="rId5" Type="http://schemas.openxmlformats.org/officeDocument/2006/relationships/image" Target="../media/image59.png"/><Relationship Id="rId6" Type="http://schemas.openxmlformats.org/officeDocument/2006/relationships/image" Target="../media/image65.png"/><Relationship Id="rId7" Type="http://schemas.openxmlformats.org/officeDocument/2006/relationships/image" Target="../media/image64.png"/><Relationship Id="rId8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8.png"/><Relationship Id="rId5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png"/><Relationship Id="rId4" Type="http://schemas.openxmlformats.org/officeDocument/2006/relationships/image" Target="../media/image74.png"/><Relationship Id="rId5" Type="http://schemas.openxmlformats.org/officeDocument/2006/relationships/image" Target="../media/image7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5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1.png"/><Relationship Id="rId10" Type="http://schemas.openxmlformats.org/officeDocument/2006/relationships/image" Target="../media/image92.png"/><Relationship Id="rId13" Type="http://schemas.openxmlformats.org/officeDocument/2006/relationships/image" Target="../media/image89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94.png"/><Relationship Id="rId15" Type="http://schemas.openxmlformats.org/officeDocument/2006/relationships/image" Target="../media/image87.png"/><Relationship Id="rId14" Type="http://schemas.openxmlformats.org/officeDocument/2006/relationships/image" Target="../media/image86.png"/><Relationship Id="rId5" Type="http://schemas.openxmlformats.org/officeDocument/2006/relationships/image" Target="../media/image97.png"/><Relationship Id="rId6" Type="http://schemas.openxmlformats.org/officeDocument/2006/relationships/image" Target="../media/image95.png"/><Relationship Id="rId7" Type="http://schemas.openxmlformats.org/officeDocument/2006/relationships/image" Target="../media/image88.png"/><Relationship Id="rId8" Type="http://schemas.openxmlformats.org/officeDocument/2006/relationships/image" Target="../media/image96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people.iith.ac.in/maunendra/" TargetMode="External"/><Relationship Id="rId4" Type="http://schemas.openxmlformats.org/officeDocument/2006/relationships/hyperlink" Target="https://people.iith.ac.in/maunendra/" TargetMode="External"/><Relationship Id="rId9" Type="http://schemas.openxmlformats.org/officeDocument/2006/relationships/image" Target="../media/image84.png"/><Relationship Id="rId5" Type="http://schemas.openxmlformats.org/officeDocument/2006/relationships/hyperlink" Target="https://scholar.google.co.in/citations?user=W8LJ-tEAAAAJ&amp;hl=en" TargetMode="External"/><Relationship Id="rId6" Type="http://schemas.openxmlformats.org/officeDocument/2006/relationships/hyperlink" Target="https://scholar.google.co.in/citations?user=W8LJ-tEAAAAJ&amp;hl=en" TargetMode="External"/><Relationship Id="rId7" Type="http://schemas.openxmlformats.org/officeDocument/2006/relationships/hyperlink" Target="https://cse.iith.ac.in/nlip/" TargetMode="External"/><Relationship Id="rId8" Type="http://schemas.openxmlformats.org/officeDocument/2006/relationships/image" Target="../media/image7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3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28.jpg"/><Relationship Id="rId7" Type="http://schemas.openxmlformats.org/officeDocument/2006/relationships/image" Target="../media/image14.jpg"/><Relationship Id="rId8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0.png"/><Relationship Id="rId12" Type="http://schemas.openxmlformats.org/officeDocument/2006/relationships/image" Target="../media/image40.gif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openxmlformats.org/officeDocument/2006/relationships/image" Target="../media/image19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7" Type="http://schemas.openxmlformats.org/officeDocument/2006/relationships/image" Target="../media/image25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/>
              <a:t>Guess the name of the Indian State</a:t>
            </a:r>
            <a:r>
              <a:rPr b="1" lang="en" sz="2000">
                <a:solidFill>
                  <a:srgbClr val="0070C0"/>
                </a:solidFill>
              </a:rPr>
              <a:t>: _ _ _ H R A  _ _ A _ _ S _.</a:t>
            </a:r>
            <a:endParaRPr sz="2000"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model, many tasks: How?</a:t>
            </a:r>
            <a:endParaRPr/>
          </a:p>
        </p:txBody>
      </p:sp>
      <p:sp>
        <p:nvSpPr>
          <p:cNvPr id="420" name="Google Shape;420;p80"/>
          <p:cNvSpPr txBox="1"/>
          <p:nvPr>
            <p:ph idx="1" type="body"/>
          </p:nvPr>
        </p:nvSpPr>
        <p:spPr>
          <a:xfrm>
            <a:off x="311700" y="1013461"/>
            <a:ext cx="8520600" cy="26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By passing </a:t>
            </a:r>
            <a:r>
              <a:rPr lang="en" sz="1700">
                <a:solidFill>
                  <a:srgbClr val="278000"/>
                </a:solidFill>
              </a:rPr>
              <a:t>instructions</a:t>
            </a:r>
            <a:r>
              <a:rPr lang="en" sz="1700"/>
              <a:t> using </a:t>
            </a:r>
            <a:r>
              <a:rPr b="1" lang="en" sz="1700">
                <a:highlight>
                  <a:srgbClr val="FFFF00"/>
                </a:highlight>
              </a:rPr>
              <a:t>inputs</a:t>
            </a:r>
            <a:endParaRPr b="1" sz="1700">
              <a:highlight>
                <a:srgbClr val="FFFF00"/>
              </a:highlight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Examples: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○"/>
            </a:pPr>
            <a:r>
              <a:rPr lang="en" sz="1700">
                <a:solidFill>
                  <a:srgbClr val="0000FF"/>
                </a:solidFill>
              </a:rPr>
              <a:t>Given </a:t>
            </a:r>
            <a:r>
              <a:rPr b="1" lang="en" sz="1700">
                <a:solidFill>
                  <a:srgbClr val="0000FF"/>
                </a:solidFill>
                <a:highlight>
                  <a:srgbClr val="FFFF00"/>
                </a:highlight>
              </a:rPr>
              <a:t>&lt;text&gt;</a:t>
            </a:r>
            <a:r>
              <a:rPr lang="en" sz="1700">
                <a:solidFill>
                  <a:srgbClr val="0000FF"/>
                </a:solidFill>
              </a:rPr>
              <a:t>, identify the sentiment </a:t>
            </a:r>
            <a:r>
              <a:rPr lang="en" sz="1700">
                <a:solidFill>
                  <a:srgbClr val="0000FF"/>
                </a:solidFill>
              </a:rPr>
              <a:t>present</a:t>
            </a:r>
            <a:r>
              <a:rPr lang="en" sz="1700">
                <a:solidFill>
                  <a:srgbClr val="0000FF"/>
                </a:solidFill>
              </a:rPr>
              <a:t> in it</a:t>
            </a:r>
            <a:endParaRPr sz="1700">
              <a:solidFill>
                <a:srgbClr val="0000FF"/>
              </a:solidFill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■"/>
            </a:pPr>
            <a:r>
              <a:rPr lang="en" sz="1700">
                <a:solidFill>
                  <a:srgbClr val="0000FF"/>
                </a:solidFill>
              </a:rPr>
              <a:t>Given the text </a:t>
            </a:r>
            <a:r>
              <a:rPr lang="en" sz="1700">
                <a:solidFill>
                  <a:srgbClr val="0000FF"/>
                </a:solidFill>
                <a:highlight>
                  <a:srgbClr val="FFFF00"/>
                </a:highlight>
              </a:rPr>
              <a:t>“the packaging was torn …”</a:t>
            </a:r>
            <a:r>
              <a:rPr lang="en" sz="1700">
                <a:solidFill>
                  <a:srgbClr val="0000FF"/>
                </a:solidFill>
              </a:rPr>
              <a:t>, identify the sentiment present in it</a:t>
            </a:r>
            <a:endParaRPr sz="1700">
              <a:solidFill>
                <a:srgbClr val="0000FF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A400A4"/>
              </a:buClr>
              <a:buSzPts val="1700"/>
              <a:buChar char="○"/>
            </a:pPr>
            <a:r>
              <a:rPr lang="en" sz="1700">
                <a:solidFill>
                  <a:srgbClr val="A400A4"/>
                </a:solidFill>
              </a:rPr>
              <a:t>Does the </a:t>
            </a:r>
            <a:r>
              <a:rPr b="1" lang="en" sz="1700">
                <a:solidFill>
                  <a:srgbClr val="A400A4"/>
                </a:solidFill>
                <a:highlight>
                  <a:srgbClr val="FFFF00"/>
                </a:highlight>
              </a:rPr>
              <a:t>&lt;text&gt;</a:t>
            </a:r>
            <a:r>
              <a:rPr lang="en" sz="1700">
                <a:solidFill>
                  <a:srgbClr val="A400A4"/>
                </a:solidFill>
              </a:rPr>
              <a:t> contain any hate speech?</a:t>
            </a:r>
            <a:endParaRPr sz="1700">
              <a:solidFill>
                <a:srgbClr val="A400A4"/>
              </a:solidFill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Clr>
                <a:srgbClr val="A400A4"/>
              </a:buClr>
              <a:buSzPts val="1700"/>
              <a:buChar char="■"/>
            </a:pPr>
            <a:r>
              <a:rPr lang="en" sz="1700">
                <a:solidFill>
                  <a:srgbClr val="A400A4"/>
                </a:solidFill>
              </a:rPr>
              <a:t>Does the text  </a:t>
            </a:r>
            <a:r>
              <a:rPr b="1" lang="en" sz="1700">
                <a:solidFill>
                  <a:srgbClr val="A400A4"/>
                </a:solidFill>
                <a:highlight>
                  <a:srgbClr val="FFFF00"/>
                </a:highlight>
              </a:rPr>
              <a:t>“why are people from </a:t>
            </a:r>
            <a:r>
              <a:rPr b="1" i="1" lang="en" sz="1700">
                <a:solidFill>
                  <a:srgbClr val="A400A4"/>
                </a:solidFill>
                <a:highlight>
                  <a:srgbClr val="FFFF00"/>
                </a:highlight>
              </a:rPr>
              <a:t>_THIS_STATE_</a:t>
            </a:r>
            <a:r>
              <a:rPr b="1" lang="en" sz="1700">
                <a:solidFill>
                  <a:srgbClr val="A400A4"/>
                </a:solidFill>
                <a:highlight>
                  <a:srgbClr val="FFFF00"/>
                </a:highlight>
              </a:rPr>
              <a:t> so dumb and illiterate?”</a:t>
            </a:r>
            <a:r>
              <a:rPr lang="en" sz="1700">
                <a:solidFill>
                  <a:srgbClr val="A400A4"/>
                </a:solidFill>
              </a:rPr>
              <a:t> contain any hate speech?</a:t>
            </a:r>
            <a:endParaRPr sz="1700">
              <a:solidFill>
                <a:srgbClr val="A400A4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700"/>
              <a:buChar char="○"/>
            </a:pPr>
            <a:r>
              <a:rPr lang="en" sz="1700">
                <a:solidFill>
                  <a:srgbClr val="3C78D8"/>
                </a:solidFill>
              </a:rPr>
              <a:t>Identify the entities of type PERSON, ORGANIZATION from the following text: </a:t>
            </a:r>
            <a:r>
              <a:rPr b="1" lang="en" sz="1700">
                <a:solidFill>
                  <a:srgbClr val="3C78D8"/>
                </a:solidFill>
                <a:highlight>
                  <a:srgbClr val="FFFF00"/>
                </a:highlight>
              </a:rPr>
              <a:t>&lt;text&gt;</a:t>
            </a:r>
            <a:endParaRPr b="1" sz="1700">
              <a:solidFill>
                <a:srgbClr val="3C78D8"/>
              </a:solidFill>
              <a:highlight>
                <a:srgbClr val="FFFF00"/>
              </a:highlight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Char char="○"/>
            </a:pPr>
            <a:r>
              <a:rPr lang="en" sz="1700">
                <a:solidFill>
                  <a:srgbClr val="E06666"/>
                </a:solidFill>
              </a:rPr>
              <a:t>Answer the </a:t>
            </a:r>
            <a:r>
              <a:rPr b="1" lang="en" sz="1700">
                <a:solidFill>
                  <a:srgbClr val="E06666"/>
                </a:solidFill>
                <a:highlight>
                  <a:srgbClr val="FFFF00"/>
                </a:highlight>
              </a:rPr>
              <a:t>&lt;question&gt;</a:t>
            </a:r>
            <a:r>
              <a:rPr lang="en" sz="1700">
                <a:solidFill>
                  <a:srgbClr val="E06666"/>
                </a:solidFill>
              </a:rPr>
              <a:t> form the </a:t>
            </a:r>
            <a:r>
              <a:rPr b="1" lang="en" sz="1700">
                <a:solidFill>
                  <a:srgbClr val="E06666"/>
                </a:solidFill>
                <a:highlight>
                  <a:srgbClr val="FFFF00"/>
                </a:highlight>
              </a:rPr>
              <a:t>&lt;passage&gt;</a:t>
            </a:r>
            <a:endParaRPr sz="1700"/>
          </a:p>
        </p:txBody>
      </p:sp>
      <p:sp>
        <p:nvSpPr>
          <p:cNvPr id="421" name="Google Shape;421;p80"/>
          <p:cNvSpPr txBox="1"/>
          <p:nvPr/>
        </p:nvSpPr>
        <p:spPr>
          <a:xfrm>
            <a:off x="540900" y="4258603"/>
            <a:ext cx="7946400" cy="572700"/>
          </a:xfrm>
          <a:prstGeom prst="rect">
            <a:avLst/>
          </a:prstGeom>
          <a:solidFill>
            <a:srgbClr val="D1F4FC">
              <a:alpha val="911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LLMs</a:t>
            </a: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need to </a:t>
            </a:r>
            <a:r>
              <a:rPr lang="en" sz="1700">
                <a:solidFill>
                  <a:srgbClr val="278000"/>
                </a:solidFill>
                <a:latin typeface="Gill Sans"/>
                <a:ea typeface="Gill Sans"/>
                <a:cs typeface="Gill Sans"/>
                <a:sym typeface="Gill Sans"/>
              </a:rPr>
              <a:t>understand the instructions</a:t>
            </a: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as well as the </a:t>
            </a:r>
            <a:r>
              <a:rPr b="1" lang="en" sz="1700">
                <a:solidFill>
                  <a:schemeClr val="dk2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inputs</a:t>
            </a:r>
            <a:r>
              <a:rPr lang="en" sz="17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to perform the task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eautify this slide" id="427" name="Google Shape;42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abilities</a:t>
            </a:r>
            <a:endParaRPr/>
          </a:p>
        </p:txBody>
      </p:sp>
      <p:sp>
        <p:nvSpPr>
          <p:cNvPr id="433" name="Google Shape;433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Most scaling laws for LLMs assume we are fitting a power law function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350" y="1741663"/>
            <a:ext cx="1079300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600" y="2148877"/>
            <a:ext cx="6806799" cy="25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250"/>
              <a:buFont typeface="Arial"/>
              <a:buNone/>
            </a:pPr>
            <a:r>
              <a:rPr b="1" lang="en" sz="3200"/>
              <a:t>Speculative Decoding</a:t>
            </a:r>
            <a:endParaRPr b="1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3" name="Google Shape;443;p83" title="SpeculativeDecoding-1-Illustration (1)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520600" cy="3480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83"/>
          <p:cNvSpPr txBox="1"/>
          <p:nvPr/>
        </p:nvSpPr>
        <p:spPr>
          <a:xfrm>
            <a:off x="311700" y="4749025"/>
            <a:ext cx="852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Image source: </a:t>
            </a:r>
            <a:r>
              <a:rPr lang="en" sz="8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Looking back at speculative decoding</a:t>
            </a:r>
            <a:r>
              <a:rPr lang="en" sz="800">
                <a:solidFill>
                  <a:srgbClr val="000000"/>
                </a:solidFill>
              </a:rPr>
              <a:t> by Yaniv Leviathan et. al.</a:t>
            </a:r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achieve this?</a:t>
            </a:r>
            <a:endParaRPr/>
          </a:p>
        </p:txBody>
      </p:sp>
      <p:sp>
        <p:nvSpPr>
          <p:cNvPr id="450" name="Google Shape;450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 the context </a:t>
            </a:r>
            <a:r>
              <a:rPr b="1" lang="en">
                <a:solidFill>
                  <a:srgbClr val="B117B1"/>
                </a:solidFill>
              </a:rPr>
              <a:t>← Representation Learning</a:t>
            </a:r>
            <a:endParaRPr b="1">
              <a:solidFill>
                <a:srgbClr val="B117B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 the next best word (or sequence) to be output </a:t>
            </a:r>
            <a:r>
              <a:rPr b="1" lang="en">
                <a:solidFill>
                  <a:srgbClr val="389C0D"/>
                </a:solidFill>
              </a:rPr>
              <a:t>← Prediction</a:t>
            </a:r>
            <a:endParaRPr b="1">
              <a:solidFill>
                <a:srgbClr val="389C0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the best parameters </a:t>
            </a:r>
            <a:r>
              <a:rPr b="1" lang="en">
                <a:solidFill>
                  <a:srgbClr val="FF7A36"/>
                </a:solidFill>
              </a:rPr>
              <a:t>← Functionality Optimization</a:t>
            </a:r>
            <a:endParaRPr b="1">
              <a:solidFill>
                <a:srgbClr val="FF7A3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the best (if not, better than current) architecture </a:t>
            </a:r>
            <a:r>
              <a:rPr b="1" lang="en">
                <a:solidFill>
                  <a:srgbClr val="0000FF"/>
                </a:solidFill>
              </a:rPr>
              <a:t>← Architecture Optimization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Minimize data transfer </a:t>
            </a:r>
            <a:r>
              <a:rPr b="1" lang="en">
                <a:solidFill>
                  <a:srgbClr val="FFC000"/>
                </a:solidFill>
              </a:rPr>
              <a:t>← Hardware aware algorithm design</a:t>
            </a:r>
            <a:endParaRPr b="1">
              <a:solidFill>
                <a:srgbClr val="FFC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should be the training data? </a:t>
            </a:r>
            <a:r>
              <a:rPr b="1" lang="en">
                <a:solidFill>
                  <a:schemeClr val="accent5"/>
                </a:solidFill>
              </a:rPr>
              <a:t>← Sampling</a:t>
            </a:r>
            <a:endParaRPr b="1">
              <a:solidFill>
                <a:schemeClr val="accent5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2600"/>
                </a:solidFill>
              </a:rPr>
              <a:t>The basic foundations are in AI/ML</a:t>
            </a:r>
            <a:endParaRPr>
              <a:solidFill>
                <a:srgbClr val="FF26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5"/>
          <p:cNvSpPr txBox="1"/>
          <p:nvPr>
            <p:ph type="ctrTitle"/>
          </p:nvPr>
        </p:nvSpPr>
        <p:spPr>
          <a:xfrm>
            <a:off x="311708" y="1064142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Research Opportun</a:t>
            </a:r>
            <a:r>
              <a:rPr lang="en" sz="4800"/>
              <a:t>ities: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AI / ML</a:t>
            </a:r>
            <a:endParaRPr sz="4800"/>
          </a:p>
        </p:txBody>
      </p:sp>
      <p:pic>
        <p:nvPicPr>
          <p:cNvPr id="456" name="Google Shape;456;p85"/>
          <p:cNvPicPr preferRelativeResize="0"/>
          <p:nvPr/>
        </p:nvPicPr>
        <p:blipFill rotWithShape="1">
          <a:blip r:embed="rId3">
            <a:alphaModFix/>
          </a:blip>
          <a:srcRect b="27731" l="62835" r="15470" t="27372"/>
          <a:stretch/>
        </p:blipFill>
        <p:spPr>
          <a:xfrm>
            <a:off x="4059550" y="3799850"/>
            <a:ext cx="1098127" cy="113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2625" y="173088"/>
            <a:ext cx="1703800" cy="5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85"/>
          <p:cNvSpPr txBox="1"/>
          <p:nvPr/>
        </p:nvSpPr>
        <p:spPr>
          <a:xfrm>
            <a:off x="2947225" y="224813"/>
            <a:ext cx="408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ACM ROCS at SRM-AP: Feb 2026</a:t>
            </a:r>
            <a:endParaRPr sz="1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59" name="Google Shape;459;p85"/>
          <p:cNvCxnSpPr/>
          <p:nvPr/>
        </p:nvCxnSpPr>
        <p:spPr>
          <a:xfrm>
            <a:off x="774600" y="1339767"/>
            <a:ext cx="759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85"/>
          <p:cNvCxnSpPr/>
          <p:nvPr/>
        </p:nvCxnSpPr>
        <p:spPr>
          <a:xfrm>
            <a:off x="811200" y="3326592"/>
            <a:ext cx="759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6"/>
          <p:cNvSpPr txBox="1"/>
          <p:nvPr>
            <p:ph type="title"/>
          </p:nvPr>
        </p:nvSpPr>
        <p:spPr>
          <a:xfrm>
            <a:off x="241108" y="-16043"/>
            <a:ext cx="6904911" cy="526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33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Machine Learning?</a:t>
            </a:r>
            <a:endParaRPr/>
          </a:p>
        </p:txBody>
      </p:sp>
      <p:sp>
        <p:nvSpPr>
          <p:cNvPr id="466" name="Google Shape;466;p86"/>
          <p:cNvSpPr txBox="1"/>
          <p:nvPr/>
        </p:nvSpPr>
        <p:spPr>
          <a:xfrm>
            <a:off x="3274922" y="2377916"/>
            <a:ext cx="666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•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86"/>
          <p:cNvSpPr txBox="1"/>
          <p:nvPr/>
        </p:nvSpPr>
        <p:spPr>
          <a:xfrm>
            <a:off x="3504118" y="2344595"/>
            <a:ext cx="5092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000">
            <a:spAutoFit/>
          </a:bodyPr>
          <a:lstStyle/>
          <a:p>
            <a:pPr indent="0" lvl="0" marL="0" marR="0" rtl="0" algn="l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learn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: Make predictions or decisions based on data by optimizing a </a:t>
            </a:r>
            <a:r>
              <a:rPr lang="en" sz="1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86"/>
          <p:cNvSpPr txBox="1"/>
          <p:nvPr/>
        </p:nvSpPr>
        <p:spPr>
          <a:xfrm>
            <a:off x="3275247" y="1643981"/>
            <a:ext cx="666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•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86"/>
          <p:cNvSpPr txBox="1"/>
          <p:nvPr/>
        </p:nvSpPr>
        <p:spPr>
          <a:xfrm>
            <a:off x="3504442" y="1610660"/>
            <a:ext cx="55737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000">
            <a:spAutoFit/>
          </a:bodyPr>
          <a:lstStyle/>
          <a:p>
            <a:pPr indent="0" lvl="0" marL="0" marR="0" rtl="0" algn="l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data/past experience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: Comes from various sources such as sensors, domain knowledge, experimental runs, etc.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7073" y="3762691"/>
            <a:ext cx="555304" cy="66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177" y="3761034"/>
            <a:ext cx="636646" cy="66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86"/>
          <p:cNvSpPr txBox="1"/>
          <p:nvPr/>
        </p:nvSpPr>
        <p:spPr>
          <a:xfrm>
            <a:off x="7851453" y="3761025"/>
            <a:ext cx="6822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lang="en" sz="1900"/>
              <a:t>cat</a:t>
            </a:r>
            <a:r>
              <a:rPr b="1" lang="en" sz="1900">
                <a:latin typeface="Arial"/>
                <a:ea typeface="Arial"/>
                <a:cs typeface="Arial"/>
                <a:sym typeface="Arial"/>
              </a:rPr>
              <a:t>”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04672" y="3761034"/>
            <a:ext cx="591249" cy="6697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86"/>
          <p:cNvGrpSpPr/>
          <p:nvPr/>
        </p:nvGrpSpPr>
        <p:grpSpPr>
          <a:xfrm>
            <a:off x="6057801" y="3025234"/>
            <a:ext cx="1561547" cy="1561547"/>
            <a:chOff x="9801233" y="7154428"/>
            <a:chExt cx="3433480" cy="3433480"/>
          </a:xfrm>
        </p:grpSpPr>
        <p:pic>
          <p:nvPicPr>
            <p:cNvPr id="475" name="Google Shape;475;p8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801233" y="7154428"/>
              <a:ext cx="3433480" cy="3433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86"/>
            <p:cNvSpPr/>
            <p:nvPr/>
          </p:nvSpPr>
          <p:spPr>
            <a:xfrm>
              <a:off x="9832646" y="7164899"/>
              <a:ext cx="3371215" cy="3371215"/>
            </a:xfrm>
            <a:custGeom>
              <a:rect b="b" l="l" r="r" t="t"/>
              <a:pathLst>
                <a:path extrusionOk="0" h="3371215" w="3371215">
                  <a:moveTo>
                    <a:pt x="2196087" y="1168932"/>
                  </a:moveTo>
                  <a:lnTo>
                    <a:pt x="5371" y="1168932"/>
                  </a:lnTo>
                  <a:lnTo>
                    <a:pt x="0" y="1174568"/>
                  </a:lnTo>
                  <a:lnTo>
                    <a:pt x="0" y="3365284"/>
                  </a:lnTo>
                  <a:lnTo>
                    <a:pt x="5371" y="3370655"/>
                  </a:lnTo>
                  <a:lnTo>
                    <a:pt x="2196087" y="3370655"/>
                  </a:lnTo>
                  <a:lnTo>
                    <a:pt x="2201719" y="3365284"/>
                  </a:lnTo>
                  <a:lnTo>
                    <a:pt x="2201720" y="1174568"/>
                  </a:lnTo>
                  <a:lnTo>
                    <a:pt x="2196087" y="1168932"/>
                  </a:lnTo>
                  <a:close/>
                </a:path>
                <a:path extrusionOk="0" h="3371215" w="3371215">
                  <a:moveTo>
                    <a:pt x="3363601" y="58185"/>
                  </a:moveTo>
                  <a:lnTo>
                    <a:pt x="3360334" y="58470"/>
                  </a:lnTo>
                  <a:lnTo>
                    <a:pt x="3358020" y="60829"/>
                  </a:lnTo>
                  <a:lnTo>
                    <a:pt x="2272681" y="1146159"/>
                  </a:lnTo>
                  <a:lnTo>
                    <a:pt x="2269927" y="1152996"/>
                  </a:lnTo>
                  <a:lnTo>
                    <a:pt x="2269927" y="3359774"/>
                  </a:lnTo>
                  <a:lnTo>
                    <a:pt x="2277393" y="3362924"/>
                  </a:lnTo>
                  <a:lnTo>
                    <a:pt x="3353538" y="2281775"/>
                  </a:lnTo>
                  <a:lnTo>
                    <a:pt x="3360834" y="2272874"/>
                  </a:lnTo>
                  <a:lnTo>
                    <a:pt x="3366205" y="2262810"/>
                  </a:lnTo>
                  <a:lnTo>
                    <a:pt x="3369523" y="2251892"/>
                  </a:lnTo>
                  <a:lnTo>
                    <a:pt x="3370658" y="2240432"/>
                  </a:lnTo>
                  <a:lnTo>
                    <a:pt x="3370658" y="62767"/>
                  </a:lnTo>
                  <a:lnTo>
                    <a:pt x="3368763" y="60313"/>
                  </a:lnTo>
                  <a:lnTo>
                    <a:pt x="3363601" y="58185"/>
                  </a:lnTo>
                  <a:close/>
                </a:path>
                <a:path extrusionOk="0" h="3371215" w="3371215">
                  <a:moveTo>
                    <a:pt x="3311215" y="0"/>
                  </a:moveTo>
                  <a:lnTo>
                    <a:pt x="1123638" y="0"/>
                  </a:lnTo>
                  <a:lnTo>
                    <a:pt x="1112921" y="1064"/>
                  </a:lnTo>
                  <a:lnTo>
                    <a:pt x="1102704" y="4176"/>
                  </a:lnTo>
                  <a:lnTo>
                    <a:pt x="1093275" y="9216"/>
                  </a:lnTo>
                  <a:lnTo>
                    <a:pt x="1084927" y="16063"/>
                  </a:lnTo>
                  <a:lnTo>
                    <a:pt x="10164" y="1090564"/>
                  </a:lnTo>
                  <a:lnTo>
                    <a:pt x="14219" y="1100729"/>
                  </a:lnTo>
                  <a:lnTo>
                    <a:pt x="2218034" y="1100729"/>
                  </a:lnTo>
                  <a:lnTo>
                    <a:pt x="2224211" y="1098254"/>
                  </a:lnTo>
                  <a:lnTo>
                    <a:pt x="3309822" y="12639"/>
                  </a:lnTo>
                  <a:lnTo>
                    <a:pt x="3314545" y="8004"/>
                  </a:lnTo>
                  <a:lnTo>
                    <a:pt x="33112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/>
            </a:p>
          </p:txBody>
        </p:sp>
      </p:grpSp>
      <p:sp>
        <p:nvSpPr>
          <p:cNvPr id="477" name="Google Shape;477;p86"/>
          <p:cNvSpPr txBox="1"/>
          <p:nvPr/>
        </p:nvSpPr>
        <p:spPr>
          <a:xfrm>
            <a:off x="6391257" y="3803535"/>
            <a:ext cx="435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86"/>
          <p:cNvSpPr txBox="1"/>
          <p:nvPr/>
        </p:nvSpPr>
        <p:spPr>
          <a:xfrm>
            <a:off x="3193550" y="1107875"/>
            <a:ext cx="58965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Ability of computers to “learn” from “data” or “past experience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79" name="Google Shape;479;p86"/>
          <p:cNvPicPr preferRelativeResize="0"/>
          <p:nvPr/>
        </p:nvPicPr>
        <p:blipFill rotWithShape="1">
          <a:blip r:embed="rId7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100" y="1692591"/>
            <a:ext cx="2952453" cy="182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7"/>
          <p:cNvSpPr txBox="1"/>
          <p:nvPr>
            <p:ph type="title"/>
          </p:nvPr>
        </p:nvSpPr>
        <p:spPr>
          <a:xfrm>
            <a:off x="241108" y="-16043"/>
            <a:ext cx="69048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0225">
            <a:spAutoFit/>
          </a:bodyPr>
          <a:lstStyle/>
          <a:p>
            <a:pPr indent="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AI, ML and DL</a:t>
            </a:r>
            <a:endParaRPr sz="2300"/>
          </a:p>
        </p:txBody>
      </p:sp>
      <p:sp>
        <p:nvSpPr>
          <p:cNvPr id="487" name="Google Shape;487;p87"/>
          <p:cNvSpPr/>
          <p:nvPr/>
        </p:nvSpPr>
        <p:spPr>
          <a:xfrm>
            <a:off x="1966152" y="4865418"/>
            <a:ext cx="3654034" cy="0"/>
          </a:xfrm>
          <a:custGeom>
            <a:rect b="b" l="l" r="r" t="t"/>
            <a:pathLst>
              <a:path extrusionOk="0" h="120000" w="8030844">
                <a:moveTo>
                  <a:pt x="0" y="0"/>
                </a:moveTo>
                <a:lnTo>
                  <a:pt x="803040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488" name="Google Shape;488;p87"/>
          <p:cNvSpPr txBox="1"/>
          <p:nvPr/>
        </p:nvSpPr>
        <p:spPr>
          <a:xfrm>
            <a:off x="1939201" y="4947721"/>
            <a:ext cx="5985600" cy="1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Image  from:  </a:t>
            </a:r>
            <a:r>
              <a:rPr lang="en" sz="800"/>
              <a:t>https://polymathpursuit.substack.com/p/artificial-intelligence-ai-primer-01e</a:t>
            </a:r>
            <a:endParaRPr sz="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87"/>
          <p:cNvPicPr preferRelativeResize="0"/>
          <p:nvPr/>
        </p:nvPicPr>
        <p:blipFill rotWithShape="1">
          <a:blip r:embed="rId3">
            <a:alphaModFix/>
          </a:blip>
          <a:srcRect b="0" l="19289" r="19024" t="0"/>
          <a:stretch/>
        </p:blipFill>
        <p:spPr>
          <a:xfrm>
            <a:off x="458674" y="1189988"/>
            <a:ext cx="3103376" cy="298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7"/>
          <p:cNvPicPr preferRelativeResize="0"/>
          <p:nvPr/>
        </p:nvPicPr>
        <p:blipFill rotWithShape="1">
          <a:blip r:embed="rId4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8450" y="1191669"/>
            <a:ext cx="4640750" cy="2982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8"/>
          <p:cNvSpPr txBox="1"/>
          <p:nvPr>
            <p:ph type="title"/>
          </p:nvPr>
        </p:nvSpPr>
        <p:spPr>
          <a:xfrm>
            <a:off x="241108" y="-16043"/>
            <a:ext cx="69048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0225">
            <a:spAutoFit/>
          </a:bodyPr>
          <a:lstStyle/>
          <a:p>
            <a:pPr indent="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Paradigms of Learning</a:t>
            </a:r>
            <a:endParaRPr sz="2300"/>
          </a:p>
        </p:txBody>
      </p:sp>
      <p:pic>
        <p:nvPicPr>
          <p:cNvPr id="498" name="Google Shape;498;p88"/>
          <p:cNvPicPr preferRelativeResize="0"/>
          <p:nvPr/>
        </p:nvPicPr>
        <p:blipFill rotWithShape="1">
          <a:blip r:embed="rId3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88"/>
          <p:cNvSpPr txBox="1"/>
          <p:nvPr/>
        </p:nvSpPr>
        <p:spPr>
          <a:xfrm>
            <a:off x="212550" y="807575"/>
            <a:ext cx="3174000" cy="477000"/>
          </a:xfrm>
          <a:prstGeom prst="rect">
            <a:avLst/>
          </a:prstGeom>
          <a:solidFill>
            <a:srgbClr val="FCE5C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Supervised Learning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1" name="Google Shape;501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363" y="1399325"/>
            <a:ext cx="2806361" cy="158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675" y="3231175"/>
            <a:ext cx="2762459" cy="147332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88"/>
          <p:cNvSpPr txBox="1"/>
          <p:nvPr/>
        </p:nvSpPr>
        <p:spPr>
          <a:xfrm>
            <a:off x="3538475" y="807575"/>
            <a:ext cx="2682000" cy="477000"/>
          </a:xfrm>
          <a:prstGeom prst="rect">
            <a:avLst/>
          </a:prstGeom>
          <a:solidFill>
            <a:srgbClr val="FCE5C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Uns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upervised Learning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4" name="Google Shape;504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0451" y="1533912"/>
            <a:ext cx="2681999" cy="144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0450" y="3273362"/>
            <a:ext cx="2528387" cy="138893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88"/>
          <p:cNvSpPr txBox="1"/>
          <p:nvPr/>
        </p:nvSpPr>
        <p:spPr>
          <a:xfrm>
            <a:off x="6372400" y="807575"/>
            <a:ext cx="2682000" cy="477000"/>
          </a:xfrm>
          <a:prstGeom prst="rect">
            <a:avLst/>
          </a:prstGeom>
          <a:solidFill>
            <a:srgbClr val="FCE5C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Reinforcement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Learning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7" name="Google Shape;507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7725" y="1399325"/>
            <a:ext cx="1636299" cy="15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88"/>
          <p:cNvSpPr txBox="1"/>
          <p:nvPr/>
        </p:nvSpPr>
        <p:spPr>
          <a:xfrm>
            <a:off x="6372400" y="3096800"/>
            <a:ext cx="2682000" cy="477000"/>
          </a:xfrm>
          <a:prstGeom prst="rect">
            <a:avLst/>
          </a:prstGeom>
          <a:solidFill>
            <a:srgbClr val="FCE5C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Others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9" name="Google Shape;509;p88"/>
          <p:cNvSpPr txBox="1"/>
          <p:nvPr/>
        </p:nvSpPr>
        <p:spPr>
          <a:xfrm>
            <a:off x="6372400" y="3714975"/>
            <a:ext cx="26820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20288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Gill Sans"/>
              <a:buChar char="●"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Semi-supervised Learning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0288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Gill Sans"/>
              <a:buChar char="●"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Self-supervised Learning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0288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Gill Sans"/>
              <a:buChar char="●"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Structured Prediction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02882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Gill Sans"/>
              <a:buChar char="●"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etc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0" name="Google Shape;510;p88"/>
          <p:cNvSpPr txBox="1"/>
          <p:nvPr/>
        </p:nvSpPr>
        <p:spPr>
          <a:xfrm rot="-945447">
            <a:off x="16744" y="1392179"/>
            <a:ext cx="1080402" cy="272758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88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Classification</a:t>
            </a:r>
            <a:endParaRPr sz="885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1" name="Google Shape;511;p88"/>
          <p:cNvSpPr txBox="1"/>
          <p:nvPr/>
        </p:nvSpPr>
        <p:spPr>
          <a:xfrm rot="-945447">
            <a:off x="16744" y="3238379"/>
            <a:ext cx="1080402" cy="272758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88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Regression</a:t>
            </a:r>
            <a:endParaRPr sz="885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2" name="Google Shape;512;p88"/>
          <p:cNvSpPr txBox="1"/>
          <p:nvPr/>
        </p:nvSpPr>
        <p:spPr>
          <a:xfrm rot="-945447">
            <a:off x="3102219" y="1485004"/>
            <a:ext cx="1080402" cy="272758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88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Clustering</a:t>
            </a:r>
            <a:endParaRPr sz="885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3" name="Google Shape;513;p88"/>
          <p:cNvSpPr txBox="1"/>
          <p:nvPr/>
        </p:nvSpPr>
        <p:spPr>
          <a:xfrm rot="-945447">
            <a:off x="3322624" y="3161209"/>
            <a:ext cx="1080402" cy="427083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885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Dimensionality Reduction</a:t>
            </a:r>
            <a:endParaRPr sz="885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9"/>
          <p:cNvSpPr txBox="1"/>
          <p:nvPr>
            <p:ph type="title"/>
          </p:nvPr>
        </p:nvSpPr>
        <p:spPr>
          <a:xfrm>
            <a:off x="241099" y="-16050"/>
            <a:ext cx="78567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0225">
            <a:spAutoFit/>
          </a:bodyPr>
          <a:lstStyle/>
          <a:p>
            <a:pPr indent="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Newer Paradigms: Generative Models (aka GenAI)</a:t>
            </a:r>
            <a:endParaRPr sz="2300"/>
          </a:p>
        </p:txBody>
      </p:sp>
      <p:pic>
        <p:nvPicPr>
          <p:cNvPr id="519" name="Google Shape;519;p89"/>
          <p:cNvPicPr preferRelativeResize="0"/>
          <p:nvPr/>
        </p:nvPicPr>
        <p:blipFill rotWithShape="1">
          <a:blip r:embed="rId3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89"/>
          <p:cNvSpPr/>
          <p:nvPr/>
        </p:nvSpPr>
        <p:spPr>
          <a:xfrm>
            <a:off x="3843602" y="4851243"/>
            <a:ext cx="3654034" cy="0"/>
          </a:xfrm>
          <a:custGeom>
            <a:rect b="b" l="l" r="r" t="t"/>
            <a:pathLst>
              <a:path extrusionOk="0" h="120000" w="8030844">
                <a:moveTo>
                  <a:pt x="0" y="0"/>
                </a:moveTo>
                <a:lnTo>
                  <a:pt x="8030400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522" name="Google Shape;522;p89"/>
          <p:cNvSpPr txBox="1"/>
          <p:nvPr/>
        </p:nvSpPr>
        <p:spPr>
          <a:xfrm>
            <a:off x="3967450" y="4947725"/>
            <a:ext cx="3957600" cy="1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Image  from: </a:t>
            </a:r>
            <a:r>
              <a:rPr lang="en" sz="800"/>
              <a:t>https://lilianweng.github.io/posts/2021-07-11-diffusion-models/</a:t>
            </a:r>
            <a:endParaRPr sz="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5450" y="1027899"/>
            <a:ext cx="5743899" cy="28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89"/>
          <p:cNvSpPr txBox="1"/>
          <p:nvPr/>
        </p:nvSpPr>
        <p:spPr>
          <a:xfrm>
            <a:off x="157925" y="3886675"/>
            <a:ext cx="8520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Seen these anywhere?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p89"/>
          <p:cNvSpPr txBox="1"/>
          <p:nvPr/>
        </p:nvSpPr>
        <p:spPr>
          <a:xfrm>
            <a:off x="90675" y="773050"/>
            <a:ext cx="40467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Encoder-Decoder Autoregressive Models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/>
              <a:t>Guess the name of the Indian state</a:t>
            </a:r>
            <a:r>
              <a:rPr b="1" lang="en" sz="2000">
                <a:solidFill>
                  <a:srgbClr val="0070C0"/>
                </a:solidFill>
              </a:rPr>
              <a:t>: _ _ U _ _ C _ A _   _ _ A _ _ S _</a:t>
            </a:r>
            <a:r>
              <a:rPr lang="en" sz="2000"/>
              <a:t>. </a:t>
            </a:r>
            <a:endParaRPr sz="20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21" name="Google Shape;32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875" y="2940449"/>
            <a:ext cx="65532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r bean is wearing a tuxedo and bow tie . (Provided by Tenor)" id="322" name="Google Shape;32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9350" y="3049175"/>
            <a:ext cx="1285650" cy="128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0"/>
          <p:cNvSpPr txBox="1"/>
          <p:nvPr>
            <p:ph type="title"/>
          </p:nvPr>
        </p:nvSpPr>
        <p:spPr>
          <a:xfrm>
            <a:off x="252646" y="153975"/>
            <a:ext cx="56985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of Machine Learning</a:t>
            </a:r>
            <a:endParaRPr/>
          </a:p>
        </p:txBody>
      </p:sp>
      <p:pic>
        <p:nvPicPr>
          <p:cNvPr id="531" name="Google Shape;53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75" y="760150"/>
            <a:ext cx="8720314" cy="42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1"/>
          <p:cNvSpPr txBox="1"/>
          <p:nvPr>
            <p:ph type="title"/>
          </p:nvPr>
        </p:nvSpPr>
        <p:spPr>
          <a:xfrm>
            <a:off x="241108" y="-16043"/>
            <a:ext cx="6904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450">
            <a:spAutoFit/>
          </a:bodyPr>
          <a:lstStyle/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Contemporary Research in AI/ML</a:t>
            </a:r>
            <a:endParaRPr sz="2400"/>
          </a:p>
        </p:txBody>
      </p:sp>
      <p:sp>
        <p:nvSpPr>
          <p:cNvPr id="537" name="Google Shape;537;p91"/>
          <p:cNvSpPr txBox="1"/>
          <p:nvPr/>
        </p:nvSpPr>
        <p:spPr>
          <a:xfrm>
            <a:off x="602660" y="1121264"/>
            <a:ext cx="18648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50">
            <a:spAutoFit/>
          </a:bodyPr>
          <a:lstStyle/>
          <a:p>
            <a:pPr indent="-635000" lvl="0" marL="635000" marR="0" rtl="0" algn="l">
              <a:lnSpc>
                <a:spcPct val="123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Language/ Vision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91"/>
          <p:cNvGrpSpPr/>
          <p:nvPr/>
        </p:nvGrpSpPr>
        <p:grpSpPr>
          <a:xfrm>
            <a:off x="426669" y="907551"/>
            <a:ext cx="2216669" cy="871581"/>
            <a:chOff x="938080" y="1995494"/>
            <a:chExt cx="4873943" cy="1916405"/>
          </a:xfrm>
        </p:grpSpPr>
        <p:pic>
          <p:nvPicPr>
            <p:cNvPr id="539" name="Google Shape;539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8080" y="2183970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63559" y="1995494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1" name="Google Shape;54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669" y="2176253"/>
            <a:ext cx="2216669" cy="785862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91"/>
          <p:cNvSpPr txBox="1"/>
          <p:nvPr/>
        </p:nvSpPr>
        <p:spPr>
          <a:xfrm>
            <a:off x="785146" y="2431675"/>
            <a:ext cx="15000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Theory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3" name="Google Shape;543;p91"/>
          <p:cNvGrpSpPr/>
          <p:nvPr/>
        </p:nvGrpSpPr>
        <p:grpSpPr>
          <a:xfrm>
            <a:off x="426669" y="3357991"/>
            <a:ext cx="2216669" cy="871581"/>
            <a:chOff x="938080" y="7383446"/>
            <a:chExt cx="4873943" cy="1916405"/>
          </a:xfrm>
        </p:grpSpPr>
        <p:pic>
          <p:nvPicPr>
            <p:cNvPr id="544" name="Google Shape;544;p9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8080" y="7571922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63559" y="7383446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6" name="Google Shape;546;p91"/>
          <p:cNvSpPr txBox="1"/>
          <p:nvPr/>
        </p:nvSpPr>
        <p:spPr>
          <a:xfrm>
            <a:off x="678380" y="3699134"/>
            <a:ext cx="1713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Analytics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91"/>
          <p:cNvGrpSpPr/>
          <p:nvPr/>
        </p:nvGrpSpPr>
        <p:grpSpPr>
          <a:xfrm>
            <a:off x="3316762" y="3357991"/>
            <a:ext cx="2216669" cy="871581"/>
            <a:chOff x="7292280" y="7383446"/>
            <a:chExt cx="4873943" cy="1916405"/>
          </a:xfrm>
        </p:grpSpPr>
        <p:pic>
          <p:nvPicPr>
            <p:cNvPr id="548" name="Google Shape;548;p9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92280" y="7571922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17758" y="7383446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0" name="Google Shape;550;p91"/>
          <p:cNvSpPr txBox="1"/>
          <p:nvPr/>
        </p:nvSpPr>
        <p:spPr>
          <a:xfrm>
            <a:off x="3568477" y="3699134"/>
            <a:ext cx="1713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Sciences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1" name="Google Shape;551;p91"/>
          <p:cNvGrpSpPr/>
          <p:nvPr/>
        </p:nvGrpSpPr>
        <p:grpSpPr>
          <a:xfrm>
            <a:off x="3316762" y="2090535"/>
            <a:ext cx="2216669" cy="871581"/>
            <a:chOff x="7292280" y="4596602"/>
            <a:chExt cx="4873943" cy="1916405"/>
          </a:xfrm>
        </p:grpSpPr>
        <p:pic>
          <p:nvPicPr>
            <p:cNvPr id="552" name="Google Shape;552;p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292280" y="4785078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17758" y="4596602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4" name="Google Shape;554;p91"/>
          <p:cNvSpPr txBox="1"/>
          <p:nvPr/>
        </p:nvSpPr>
        <p:spPr>
          <a:xfrm>
            <a:off x="3593832" y="2431675"/>
            <a:ext cx="1662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Systems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p91"/>
          <p:cNvGrpSpPr/>
          <p:nvPr/>
        </p:nvGrpSpPr>
        <p:grpSpPr>
          <a:xfrm>
            <a:off x="3316762" y="907551"/>
            <a:ext cx="2216669" cy="871581"/>
            <a:chOff x="7292280" y="1995494"/>
            <a:chExt cx="4873943" cy="1916405"/>
          </a:xfrm>
        </p:grpSpPr>
        <p:pic>
          <p:nvPicPr>
            <p:cNvPr id="556" name="Google Shape;556;p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292280" y="2183970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17758" y="1995494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8" name="Google Shape;558;p91"/>
          <p:cNvSpPr txBox="1"/>
          <p:nvPr/>
        </p:nvSpPr>
        <p:spPr>
          <a:xfrm>
            <a:off x="3648106" y="1248689"/>
            <a:ext cx="15543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Society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91"/>
          <p:cNvSpPr txBox="1"/>
          <p:nvPr/>
        </p:nvSpPr>
        <p:spPr>
          <a:xfrm>
            <a:off x="8682299" y="2256791"/>
            <a:ext cx="3165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…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0" name="Google Shape;560;p91"/>
          <p:cNvGrpSpPr/>
          <p:nvPr/>
        </p:nvGrpSpPr>
        <p:grpSpPr>
          <a:xfrm>
            <a:off x="6206852" y="2090535"/>
            <a:ext cx="2216669" cy="871581"/>
            <a:chOff x="13646474" y="4596602"/>
            <a:chExt cx="4873943" cy="1916405"/>
          </a:xfrm>
        </p:grpSpPr>
        <p:pic>
          <p:nvPicPr>
            <p:cNvPr id="561" name="Google Shape;561;p9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646474" y="4785078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271953" y="4596602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3" name="Google Shape;563;p91"/>
          <p:cNvSpPr txBox="1"/>
          <p:nvPr/>
        </p:nvSpPr>
        <p:spPr>
          <a:xfrm>
            <a:off x="6355790" y="2431675"/>
            <a:ext cx="19191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Data/Users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91"/>
          <p:cNvPicPr preferRelativeResize="0"/>
          <p:nvPr/>
        </p:nvPicPr>
        <p:blipFill rotWithShape="1">
          <a:blip r:embed="rId9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" name="Google Shape;566;p91"/>
          <p:cNvGrpSpPr/>
          <p:nvPr/>
        </p:nvGrpSpPr>
        <p:grpSpPr>
          <a:xfrm>
            <a:off x="6246362" y="949776"/>
            <a:ext cx="2216669" cy="871581"/>
            <a:chOff x="7292280" y="1995494"/>
            <a:chExt cx="4873943" cy="1916405"/>
          </a:xfrm>
        </p:grpSpPr>
        <p:pic>
          <p:nvPicPr>
            <p:cNvPr id="567" name="Google Shape;567;p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292280" y="2183970"/>
              <a:ext cx="4873943" cy="172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17758" y="1995494"/>
              <a:ext cx="1622987" cy="492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9" name="Google Shape;569;p91"/>
          <p:cNvSpPr txBox="1"/>
          <p:nvPr/>
        </p:nvSpPr>
        <p:spPr>
          <a:xfrm>
            <a:off x="6577544" y="1272914"/>
            <a:ext cx="15543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Ethics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91"/>
          <p:cNvSpPr txBox="1"/>
          <p:nvPr/>
        </p:nvSpPr>
        <p:spPr>
          <a:xfrm>
            <a:off x="708976" y="1172500"/>
            <a:ext cx="17136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AI/ML + </a:t>
            </a:r>
            <a:r>
              <a:rPr lang="en" sz="1600">
                <a:solidFill>
                  <a:srgbClr val="FFFFFF"/>
                </a:solidFill>
              </a:rPr>
              <a:t>Language/Vision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2"/>
          <p:cNvSpPr txBox="1"/>
          <p:nvPr>
            <p:ph type="title"/>
          </p:nvPr>
        </p:nvSpPr>
        <p:spPr>
          <a:xfrm>
            <a:off x="241108" y="-16043"/>
            <a:ext cx="69048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0225">
            <a:spAutoFit/>
          </a:bodyPr>
          <a:lstStyle/>
          <a:p>
            <a:pPr indent="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Prerequisites for Research in AI/ML</a:t>
            </a:r>
            <a:endParaRPr sz="2300"/>
          </a:p>
        </p:txBody>
      </p:sp>
      <p:pic>
        <p:nvPicPr>
          <p:cNvPr id="576" name="Google Shape;576;p92"/>
          <p:cNvPicPr preferRelativeResize="0"/>
          <p:nvPr/>
        </p:nvPicPr>
        <p:blipFill rotWithShape="1">
          <a:blip r:embed="rId3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92"/>
          <p:cNvSpPr txBox="1"/>
          <p:nvPr/>
        </p:nvSpPr>
        <p:spPr>
          <a:xfrm>
            <a:off x="149000" y="826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Gill Sans"/>
              <a:buChar char="●"/>
            </a:pPr>
            <a:r>
              <a:rPr b="1" lang="en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Math</a:t>
            </a:r>
            <a:endParaRPr b="1" sz="1800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b="1" i="1"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Basic:</a:t>
            </a: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Probability, Linear Algebra, Calculus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b="1" i="1"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Intermediate:</a:t>
            </a: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Optimization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b="1" i="1"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Advanced:</a:t>
            </a: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Real Analysis, Functional Analysis, Differential Geometry, etc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Gill Sans"/>
              <a:buChar char="●"/>
            </a:pPr>
            <a:r>
              <a:rPr b="1" lang="en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Programming</a:t>
            </a:r>
            <a:endParaRPr b="1" sz="1800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b="1" i="1"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Basic:</a:t>
            </a: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Python, Numpy, Scipy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b="1" i="1"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Preferred:</a:t>
            </a: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Scikitlearn, PyTorch/Tensorflow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●"/>
            </a:pPr>
            <a:r>
              <a:rPr b="1" lang="en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Basic coursework in ML and DL</a:t>
            </a:r>
            <a:endParaRPr b="1" sz="1800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So many options online: NPTEL/Swayam, Coursera, Udacity, edX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ill Sans"/>
              <a:buChar char="○"/>
            </a:pPr>
            <a:r>
              <a:rPr lang="en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Certificate programs in many IITs/IIITs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Gill Sans"/>
              <a:buChar char="●"/>
            </a:pPr>
            <a:r>
              <a:rPr b="1" lang="en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Lots of Curiosity, Motivation and Determination!</a:t>
            </a:r>
            <a:endParaRPr b="1" sz="1800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3"/>
          <p:cNvSpPr txBox="1"/>
          <p:nvPr>
            <p:ph type="title"/>
          </p:nvPr>
        </p:nvSpPr>
        <p:spPr>
          <a:xfrm>
            <a:off x="241108" y="-16043"/>
            <a:ext cx="69048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0225">
            <a:spAutoFit/>
          </a:bodyPr>
          <a:lstStyle/>
          <a:p>
            <a:pPr indent="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Pathway to Research in AI/ML</a:t>
            </a:r>
            <a:endParaRPr sz="2300"/>
          </a:p>
        </p:txBody>
      </p:sp>
      <p:pic>
        <p:nvPicPr>
          <p:cNvPr id="584" name="Google Shape;584;p93"/>
          <p:cNvPicPr preferRelativeResize="0"/>
          <p:nvPr/>
        </p:nvPicPr>
        <p:blipFill rotWithShape="1">
          <a:blip r:embed="rId3">
            <a:alphaModFix/>
          </a:blip>
          <a:srcRect b="27731" l="62835" r="15470" t="27372"/>
          <a:stretch/>
        </p:blipFill>
        <p:spPr>
          <a:xfrm>
            <a:off x="35425" y="4703625"/>
            <a:ext cx="423250" cy="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033" y="4705550"/>
            <a:ext cx="1395967" cy="4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93"/>
          <p:cNvSpPr txBox="1"/>
          <p:nvPr/>
        </p:nvSpPr>
        <p:spPr>
          <a:xfrm>
            <a:off x="3774200" y="774625"/>
            <a:ext cx="4943700" cy="4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30"/>
              <a:buFont typeface="Gill Sans"/>
              <a:buChar char="●"/>
            </a:pPr>
            <a:r>
              <a:rPr b="1" lang="en" sz="1629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Find:</a:t>
            </a:r>
            <a:endParaRPr b="1" sz="1629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Project (or)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Mentor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30"/>
              <a:buFont typeface="Gill Sans"/>
              <a:buChar char="●"/>
            </a:pPr>
            <a:r>
              <a:rPr b="1" lang="en" sz="1629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Study:</a:t>
            </a:r>
            <a:endParaRPr b="1" sz="1629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Learn to read papers related to your project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“Literature Survey”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30"/>
              <a:buFont typeface="Gill Sans"/>
              <a:buChar char="●"/>
            </a:pPr>
            <a:r>
              <a:rPr b="1" lang="en" sz="1629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Experiment:</a:t>
            </a:r>
            <a:endParaRPr b="1" sz="1629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Most papers have code available, try!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First reproduce, then innovate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30"/>
              <a:buFont typeface="Gill Sans"/>
              <a:buChar char="●"/>
            </a:pPr>
            <a:r>
              <a:rPr b="1" lang="en" sz="1629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Follow:</a:t>
            </a:r>
            <a:endParaRPr b="1" sz="1629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Latest conference papers (field moves fast)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arXiv/Social media Feeds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30"/>
              <a:buFont typeface="Gill Sans"/>
              <a:buChar char="●"/>
            </a:pPr>
            <a:r>
              <a:rPr b="1" lang="en" sz="1629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Publish:</a:t>
            </a:r>
            <a:endParaRPr b="1" sz="1629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Begin with national </a:t>
            </a: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conferences and workshops at international conferences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3210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30"/>
              <a:buFont typeface="Gill Sans"/>
              <a:buChar char="○"/>
            </a:pPr>
            <a:r>
              <a:rPr lang="en" sz="1629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Aim for the big (A*) ones!</a:t>
            </a:r>
            <a:endParaRPr sz="1629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87" name="Google Shape;587;p93"/>
          <p:cNvSpPr txBox="1"/>
          <p:nvPr/>
        </p:nvSpPr>
        <p:spPr>
          <a:xfrm>
            <a:off x="489360" y="2313234"/>
            <a:ext cx="2351400" cy="700200"/>
          </a:xfrm>
          <a:prstGeom prst="rect">
            <a:avLst/>
          </a:prstGeom>
          <a:solidFill>
            <a:srgbClr val="FFFF09">
              <a:alpha val="202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Domain and Problem Understanding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88" name="Google Shape;588;p93"/>
          <p:cNvSpPr txBox="1"/>
          <p:nvPr/>
        </p:nvSpPr>
        <p:spPr>
          <a:xfrm>
            <a:off x="489360" y="1351759"/>
            <a:ext cx="2351400" cy="700200"/>
          </a:xfrm>
          <a:prstGeom prst="rect">
            <a:avLst/>
          </a:prstGeom>
          <a:solidFill>
            <a:srgbClr val="98FC6D">
              <a:alpha val="411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Prerequisite</a:t>
            </a:r>
            <a:r>
              <a:rPr lang="en" sz="16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knowledge</a:t>
            </a:r>
            <a:r>
              <a:rPr lang="en" sz="1600">
                <a:solidFill>
                  <a:schemeClr val="dk1"/>
                </a:solidFill>
              </a:rPr>
              <a:t> and expertise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89" name="Google Shape;589;p93"/>
          <p:cNvSpPr txBox="1"/>
          <p:nvPr/>
        </p:nvSpPr>
        <p:spPr>
          <a:xfrm>
            <a:off x="489360" y="3372934"/>
            <a:ext cx="2351400" cy="700200"/>
          </a:xfrm>
          <a:prstGeom prst="rect">
            <a:avLst/>
          </a:prstGeom>
          <a:solidFill>
            <a:srgbClr val="FFE7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Mentor and Institute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4"/>
          <p:cNvSpPr txBox="1"/>
          <p:nvPr>
            <p:ph type="title"/>
          </p:nvPr>
        </p:nvSpPr>
        <p:spPr>
          <a:xfrm>
            <a:off x="241108" y="-16043"/>
            <a:ext cx="6904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4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AI/ML: Top Groups in India</a:t>
            </a:r>
            <a:r>
              <a:rPr baseline="30000" lang="en" sz="2400"/>
              <a:t>1</a:t>
            </a:r>
            <a:endParaRPr baseline="30000" sz="2400"/>
          </a:p>
        </p:txBody>
      </p:sp>
      <p:pic>
        <p:nvPicPr>
          <p:cNvPr id="595" name="Google Shape;595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1016" y="875437"/>
            <a:ext cx="1149346" cy="11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94"/>
          <p:cNvSpPr txBox="1"/>
          <p:nvPr/>
        </p:nvSpPr>
        <p:spPr>
          <a:xfrm>
            <a:off x="4078048" y="2057866"/>
            <a:ext cx="7755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Bombay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984" y="2923361"/>
            <a:ext cx="1816564" cy="105478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94"/>
          <p:cNvSpPr txBox="1"/>
          <p:nvPr/>
        </p:nvSpPr>
        <p:spPr>
          <a:xfrm>
            <a:off x="5560490" y="4073866"/>
            <a:ext cx="9978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IIIT Hyderabad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94"/>
          <p:cNvSpPr txBox="1"/>
          <p:nvPr/>
        </p:nvSpPr>
        <p:spPr>
          <a:xfrm>
            <a:off x="2404742" y="2044528"/>
            <a:ext cx="5697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Delhi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4669" y="846760"/>
            <a:ext cx="1149346" cy="114934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94"/>
          <p:cNvSpPr txBox="1"/>
          <p:nvPr/>
        </p:nvSpPr>
        <p:spPr>
          <a:xfrm>
            <a:off x="5667347" y="2044528"/>
            <a:ext cx="10014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IISc Bangalore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34852" y="846760"/>
            <a:ext cx="1149346" cy="1149346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94"/>
          <p:cNvSpPr txBox="1"/>
          <p:nvPr/>
        </p:nvSpPr>
        <p:spPr>
          <a:xfrm>
            <a:off x="7442454" y="2044528"/>
            <a:ext cx="7344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Madras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94"/>
          <p:cNvSpPr txBox="1"/>
          <p:nvPr/>
        </p:nvSpPr>
        <p:spPr>
          <a:xfrm>
            <a:off x="2722649" y="4797592"/>
            <a:ext cx="63393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900"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900">
                <a:latin typeface="Arial"/>
                <a:ea typeface="Arial"/>
                <a:cs typeface="Arial"/>
                <a:sym typeface="Arial"/>
              </a:rPr>
              <a:t>Top-10 Indian institutions in AI/ML according to CSRankings: </a:t>
            </a:r>
            <a:r>
              <a:rPr lang="en" sz="900" u="sng">
                <a:latin typeface="Arial"/>
                <a:ea typeface="Arial"/>
                <a:cs typeface="Arial"/>
                <a:sym typeface="Arial"/>
              </a:rPr>
              <a:t>https://csrankings.org/#/index?ai&amp;vision&amp;mlmining&amp;nlp&amp;inforet&amp;in</a:t>
            </a:r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94"/>
          <p:cNvSpPr/>
          <p:nvPr/>
        </p:nvSpPr>
        <p:spPr>
          <a:xfrm>
            <a:off x="2580392" y="4720160"/>
            <a:ext cx="6516992" cy="0"/>
          </a:xfrm>
          <a:custGeom>
            <a:rect b="b" l="l" r="r" t="t"/>
            <a:pathLst>
              <a:path extrusionOk="0" h="120000" w="14323060">
                <a:moveTo>
                  <a:pt x="0" y="0"/>
                </a:moveTo>
                <a:lnTo>
                  <a:pt x="14322726" y="0"/>
                </a:lnTo>
              </a:path>
            </a:pathLst>
          </a:custGeom>
          <a:noFill/>
          <a:ln cap="flat" cmpd="sng" w="104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606" name="Google Shape;606;p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2466" y="2722561"/>
            <a:ext cx="1149346" cy="128631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94"/>
          <p:cNvSpPr txBox="1"/>
          <p:nvPr/>
        </p:nvSpPr>
        <p:spPr>
          <a:xfrm>
            <a:off x="568403" y="4159838"/>
            <a:ext cx="9378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Kharagpur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62293" y="2802536"/>
            <a:ext cx="1149346" cy="1126359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94"/>
          <p:cNvSpPr txBox="1"/>
          <p:nvPr/>
        </p:nvSpPr>
        <p:spPr>
          <a:xfrm>
            <a:off x="2380873" y="4159838"/>
            <a:ext cx="7125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Kanpur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28293" y="2999562"/>
            <a:ext cx="1307774" cy="737064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94"/>
          <p:cNvSpPr txBox="1"/>
          <p:nvPr/>
        </p:nvSpPr>
        <p:spPr>
          <a:xfrm>
            <a:off x="4087775" y="4159838"/>
            <a:ext cx="6138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IIIT Delhi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1050" y="799228"/>
            <a:ext cx="1149387" cy="125831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94"/>
          <p:cNvSpPr txBox="1"/>
          <p:nvPr/>
        </p:nvSpPr>
        <p:spPr>
          <a:xfrm>
            <a:off x="422801" y="2164775"/>
            <a:ext cx="1149300" cy="2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Hyderabad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9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34852" y="2789373"/>
            <a:ext cx="1149346" cy="1268112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94"/>
          <p:cNvSpPr txBox="1"/>
          <p:nvPr/>
        </p:nvSpPr>
        <p:spPr>
          <a:xfrm>
            <a:off x="7416994" y="4159838"/>
            <a:ext cx="7854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IIT Jodhpur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9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24590" y="846760"/>
            <a:ext cx="1286581" cy="1149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5"/>
          <p:cNvSpPr txBox="1"/>
          <p:nvPr>
            <p:ph type="title"/>
          </p:nvPr>
        </p:nvSpPr>
        <p:spPr>
          <a:xfrm>
            <a:off x="311700" y="292625"/>
            <a:ext cx="8520600" cy="8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A|/ML Research at IIT Hyderabad</a:t>
            </a:r>
            <a:endParaRPr/>
          </a:p>
        </p:txBody>
      </p:sp>
      <p:sp>
        <p:nvSpPr>
          <p:cNvPr id="622" name="Google Shape;622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Departments: CSE and AI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Area of research spans across multiple domains: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Foundational Machine Learning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Computer Vision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Natural Language Processing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Speech Processing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Fairness and Transparency in AI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Foundational Machine Learning</a:t>
            </a:r>
            <a:endParaRPr/>
          </a:p>
        </p:txBody>
      </p:sp>
      <p:sp>
        <p:nvSpPr>
          <p:cNvPr id="628" name="Google Shape;628;p96"/>
          <p:cNvSpPr/>
          <p:nvPr/>
        </p:nvSpPr>
        <p:spPr>
          <a:xfrm>
            <a:off x="1467400" y="1411800"/>
            <a:ext cx="1884900" cy="854700"/>
          </a:xfrm>
          <a:prstGeom prst="rect">
            <a:avLst/>
          </a:prstGeom>
          <a:solidFill>
            <a:srgbClr val="A61C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Deep Learning Architectures and Training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29" name="Google Shape;629;p96"/>
          <p:cNvSpPr/>
          <p:nvPr/>
        </p:nvSpPr>
        <p:spPr>
          <a:xfrm>
            <a:off x="3629550" y="1411800"/>
            <a:ext cx="1884900" cy="854700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Generative AI 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Models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0" name="Google Shape;630;p96"/>
          <p:cNvSpPr/>
          <p:nvPr/>
        </p:nvSpPr>
        <p:spPr>
          <a:xfrm>
            <a:off x="5791700" y="1411800"/>
            <a:ext cx="1884900" cy="854700"/>
          </a:xfrm>
          <a:prstGeom prst="rect">
            <a:avLst/>
          </a:prstGeom>
          <a:solidFill>
            <a:srgbClr val="E6913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Optimization for Machine Learning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1" name="Google Shape;631;p96"/>
          <p:cNvSpPr/>
          <p:nvPr/>
        </p:nvSpPr>
        <p:spPr>
          <a:xfrm>
            <a:off x="1467400" y="2472325"/>
            <a:ext cx="1884900" cy="854700"/>
          </a:xfrm>
          <a:prstGeom prst="rect">
            <a:avLst/>
          </a:prstGeom>
          <a:solidFill>
            <a:srgbClr val="F1C23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Reinforcement Learning and Control Theory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2" name="Google Shape;632;p96"/>
          <p:cNvSpPr/>
          <p:nvPr/>
        </p:nvSpPr>
        <p:spPr>
          <a:xfrm>
            <a:off x="3629550" y="2472325"/>
            <a:ext cx="1884900" cy="854700"/>
          </a:xfrm>
          <a:prstGeom prst="rect">
            <a:avLst/>
          </a:prstGeom>
          <a:solidFill>
            <a:srgbClr val="6AA84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Learning in Evolving, Data-Scarce Environments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3" name="Google Shape;633;p96"/>
          <p:cNvSpPr/>
          <p:nvPr/>
        </p:nvSpPr>
        <p:spPr>
          <a:xfrm>
            <a:off x="1512675" y="3641650"/>
            <a:ext cx="1884900" cy="854700"/>
          </a:xfrm>
          <a:prstGeom prst="rect">
            <a:avLst/>
          </a:prstGeom>
          <a:solidFill>
            <a:srgbClr val="45818E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Bayesian Learning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4" name="Google Shape;634;p96"/>
          <p:cNvSpPr/>
          <p:nvPr/>
        </p:nvSpPr>
        <p:spPr>
          <a:xfrm>
            <a:off x="5791700" y="3641650"/>
            <a:ext cx="1884900" cy="8547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Algorithms for Massive Datasets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5" name="Google Shape;635;p96"/>
          <p:cNvSpPr/>
          <p:nvPr/>
        </p:nvSpPr>
        <p:spPr>
          <a:xfrm>
            <a:off x="3629550" y="3639700"/>
            <a:ext cx="1884900" cy="854700"/>
          </a:xfrm>
          <a:prstGeom prst="rect">
            <a:avLst/>
          </a:prstGeom>
          <a:solidFill>
            <a:srgbClr val="674EA7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Neural Differential Equations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6" name="Google Shape;636;p96"/>
          <p:cNvSpPr/>
          <p:nvPr/>
        </p:nvSpPr>
        <p:spPr>
          <a:xfrm>
            <a:off x="5791700" y="2526725"/>
            <a:ext cx="1884900" cy="854700"/>
          </a:xfrm>
          <a:prstGeom prst="rect">
            <a:avLst/>
          </a:prstGeom>
          <a:solidFill>
            <a:srgbClr val="A64D7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Causal Inference and Learning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Action: TIHAN</a:t>
            </a:r>
            <a:endParaRPr/>
          </a:p>
        </p:txBody>
      </p:sp>
      <p:pic>
        <p:nvPicPr>
          <p:cNvPr id="642" name="Google Shape;64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121525"/>
            <a:ext cx="6986524" cy="392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Action: TIHAN</a:t>
            </a:r>
            <a:endParaRPr/>
          </a:p>
        </p:txBody>
      </p:sp>
      <p:pic>
        <p:nvPicPr>
          <p:cNvPr id="648" name="Google Shape;64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000" y="1180350"/>
            <a:ext cx="678397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Action: AIS(w)ARYAM</a:t>
            </a:r>
            <a:endParaRPr/>
          </a:p>
        </p:txBody>
      </p:sp>
      <p:pic>
        <p:nvPicPr>
          <p:cNvPr id="654" name="Google Shape;65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25" y="1211025"/>
            <a:ext cx="873576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3"/>
          <p:cNvSpPr txBox="1"/>
          <p:nvPr>
            <p:ph idx="1" type="body"/>
          </p:nvPr>
        </p:nvSpPr>
        <p:spPr>
          <a:xfrm>
            <a:off x="311700" y="3284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Come up with a question for which the above images can be the clues to the answer. </a:t>
            </a:r>
            <a:endParaRPr/>
          </a:p>
        </p:txBody>
      </p:sp>
      <p:pic>
        <p:nvPicPr>
          <p:cNvPr descr="Regal Red &amp; Blue Designer Pavadai Set for Girls - White Button - 4352968" id="328" name="Google Shape;32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3965" y="1372089"/>
            <a:ext cx="1246382" cy="1383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M Awas Gramin List 2024 - Pradhan Mantri Awas Yojana" id="329" name="Google Shape;329;p73"/>
          <p:cNvPicPr preferRelativeResize="0"/>
          <p:nvPr/>
        </p:nvPicPr>
        <p:blipFill rotWithShape="1">
          <a:blip r:embed="rId4">
            <a:alphaModFix/>
          </a:blip>
          <a:srcRect b="0" l="27420" r="12462" t="0"/>
          <a:stretch/>
        </p:blipFill>
        <p:spPr>
          <a:xfrm>
            <a:off x="2283642" y="1372089"/>
            <a:ext cx="1474831" cy="1379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fe Without Alu?: Chaler Payesh (Bengali style Rice Pudding)" id="330" name="Google Shape;330;p73"/>
          <p:cNvPicPr preferRelativeResize="0"/>
          <p:nvPr/>
        </p:nvPicPr>
        <p:blipFill rotWithShape="1">
          <a:blip r:embed="rId5">
            <a:alphaModFix/>
          </a:blip>
          <a:srcRect b="0" l="27379" r="22434" t="29762"/>
          <a:stretch/>
        </p:blipFill>
        <p:spPr>
          <a:xfrm>
            <a:off x="4028868" y="1372089"/>
            <a:ext cx="1314704" cy="137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Action: AIS(w)ARYAM</a:t>
            </a:r>
            <a:endParaRPr/>
          </a:p>
        </p:txBody>
      </p:sp>
      <p:pic>
        <p:nvPicPr>
          <p:cNvPr id="660" name="Google Shape;66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75" y="1377575"/>
            <a:ext cx="7943850" cy="3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for All: BharatGen</a:t>
            </a:r>
            <a:endParaRPr/>
          </a:p>
        </p:txBody>
      </p:sp>
      <p:sp>
        <p:nvSpPr>
          <p:cNvPr id="666" name="Google Shape;666;p101"/>
          <p:cNvSpPr txBox="1"/>
          <p:nvPr>
            <p:ph idx="1" type="body"/>
          </p:nvPr>
        </p:nvSpPr>
        <p:spPr>
          <a:xfrm>
            <a:off x="3302225" y="1152475"/>
            <a:ext cx="5714100" cy="30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●"/>
            </a:pPr>
            <a:r>
              <a:rPr lang="en" sz="1700">
                <a:solidFill>
                  <a:schemeClr val="dk1"/>
                </a:solidFill>
              </a:rPr>
              <a:t>Guarantee access to services in all </a:t>
            </a:r>
            <a:r>
              <a:rPr lang="en" sz="1700">
                <a:solidFill>
                  <a:schemeClr val="dk1"/>
                </a:solidFill>
              </a:rPr>
              <a:t>of </a:t>
            </a:r>
            <a:r>
              <a:rPr lang="en" sz="1700">
                <a:solidFill>
                  <a:schemeClr val="dk1"/>
                </a:solidFill>
              </a:rPr>
              <a:t>India’s languages and dialects.</a:t>
            </a:r>
            <a:endParaRPr sz="1700">
              <a:solidFill>
                <a:schemeClr val="dk1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●"/>
            </a:pPr>
            <a:r>
              <a:rPr lang="en" sz="1700">
                <a:solidFill>
                  <a:schemeClr val="dk1"/>
                </a:solidFill>
              </a:rPr>
              <a:t>Leverage AI to solve India’s daily challenges.</a:t>
            </a:r>
            <a:endParaRPr sz="1700">
              <a:solidFill>
                <a:schemeClr val="dk1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●"/>
            </a:pPr>
            <a:r>
              <a:rPr lang="en" sz="1700">
                <a:solidFill>
                  <a:schemeClr val="dk1"/>
                </a:solidFill>
              </a:rPr>
              <a:t>Integrate AI with India’s rich cultural diversity and perspectives.</a:t>
            </a:r>
            <a:endParaRPr sz="1700">
              <a:solidFill>
                <a:schemeClr val="dk1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●"/>
            </a:pPr>
            <a:r>
              <a:rPr lang="en" sz="1700">
                <a:solidFill>
                  <a:schemeClr val="dk1"/>
                </a:solidFill>
              </a:rPr>
              <a:t>Foster AI self-sufficiency through collaboration between public and private sectors.</a:t>
            </a:r>
            <a:endParaRPr sz="1700">
              <a:solidFill>
                <a:schemeClr val="dk1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●"/>
            </a:pPr>
            <a:r>
              <a:rPr lang="en" sz="1700">
                <a:solidFill>
                  <a:schemeClr val="dk1"/>
                </a:solidFill>
              </a:rPr>
              <a:t>Drive innovation for globally underrepresented languages and cultures.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2600"/>
                </a:solidFill>
              </a:rPr>
              <a:t>LLMs are not about “just throwing data” to known architectures</a:t>
            </a:r>
            <a:endParaRPr>
              <a:solidFill>
                <a:srgbClr val="FF2600"/>
              </a:solidFill>
            </a:endParaRPr>
          </a:p>
        </p:txBody>
      </p:sp>
      <p:pic>
        <p:nvPicPr>
          <p:cNvPr id="667" name="Google Shape;66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081380" cy="30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025" y="4290616"/>
            <a:ext cx="8520602" cy="85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3125" y="56875"/>
            <a:ext cx="657500" cy="6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AI for All: BharatGen</a:t>
            </a:r>
            <a:endParaRPr/>
          </a:p>
        </p:txBody>
      </p:sp>
      <p:sp>
        <p:nvSpPr>
          <p:cNvPr id="675" name="Google Shape;675;p102"/>
          <p:cNvSpPr txBox="1"/>
          <p:nvPr>
            <p:ph idx="1" type="body"/>
          </p:nvPr>
        </p:nvSpPr>
        <p:spPr>
          <a:xfrm>
            <a:off x="311700" y="1152475"/>
            <a:ext cx="4994400" cy="15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LLM </a:t>
            </a:r>
            <a:r>
              <a:rPr lang="en" sz="1400">
                <a:solidFill>
                  <a:schemeClr val="accent1"/>
                </a:solidFill>
              </a:rPr>
              <a:t>responses depend</a:t>
            </a:r>
            <a:r>
              <a:rPr lang="en" sz="1400"/>
              <a:t> on </a:t>
            </a:r>
            <a:r>
              <a:rPr lang="en" sz="1400">
                <a:solidFill>
                  <a:schemeClr val="accent1"/>
                </a:solidFill>
              </a:rPr>
              <a:t>data that they are trained on</a:t>
            </a:r>
            <a:endParaRPr sz="1400">
              <a:solidFill>
                <a:schemeClr val="accen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Pre-Training, Instruction Fine-tuning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Models like ChatGPT, LlaMa, Gemini etc. are trained on </a:t>
            </a:r>
            <a:r>
              <a:rPr lang="en" sz="1400">
                <a:solidFill>
                  <a:srgbClr val="D60093"/>
                </a:solidFill>
              </a:rPr>
              <a:t>predominantly western data</a:t>
            </a:r>
            <a:endParaRPr sz="1400">
              <a:solidFill>
                <a:srgbClr val="D6009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Sometimes, responses </a:t>
            </a:r>
            <a:r>
              <a:rPr lang="en" sz="1400">
                <a:solidFill>
                  <a:srgbClr val="FF0000"/>
                </a:solidFill>
              </a:rPr>
              <a:t>may not be aligned with</a:t>
            </a:r>
            <a:r>
              <a:rPr lang="en" sz="1400"/>
              <a:t> </a:t>
            </a:r>
            <a:r>
              <a:rPr lang="en" sz="1400">
                <a:solidFill>
                  <a:srgbClr val="389C0D"/>
                </a:solidFill>
              </a:rPr>
              <a:t>thoughts, belief, culture </a:t>
            </a:r>
            <a:r>
              <a:rPr lang="en" sz="1400"/>
              <a:t>of other parts of the world, like India</a:t>
            </a:r>
            <a:endParaRPr sz="1400">
              <a:solidFill>
                <a:srgbClr val="389C0D"/>
              </a:solidFill>
            </a:endParaRPr>
          </a:p>
        </p:txBody>
      </p:sp>
      <p:pic>
        <p:nvPicPr>
          <p:cNvPr id="676" name="Google Shape;67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9325" y="1640850"/>
            <a:ext cx="3599899" cy="2733528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102"/>
          <p:cNvSpPr txBox="1"/>
          <p:nvPr/>
        </p:nvSpPr>
        <p:spPr>
          <a:xfrm>
            <a:off x="5459325" y="1247850"/>
            <a:ext cx="3662700" cy="316800"/>
          </a:xfrm>
          <a:prstGeom prst="rect">
            <a:avLst/>
          </a:prstGeom>
          <a:solidFill>
            <a:srgbClr val="D1F4FC">
              <a:alpha val="911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 am tired after a long day. Can you suggest me some sports?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78" name="Google Shape;678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6125" y="1917700"/>
            <a:ext cx="541674" cy="36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288" y="3224875"/>
            <a:ext cx="3421425" cy="169610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02"/>
          <p:cNvSpPr txBox="1"/>
          <p:nvPr/>
        </p:nvSpPr>
        <p:spPr>
          <a:xfrm>
            <a:off x="837050" y="2827675"/>
            <a:ext cx="3501900" cy="316800"/>
          </a:xfrm>
          <a:prstGeom prst="rect">
            <a:avLst/>
          </a:prstGeom>
          <a:solidFill>
            <a:srgbClr val="D1F4FC">
              <a:alpha val="911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Suggest 5 history questions for a Grade 5 student.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81" name="Google Shape;68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275" y="3405200"/>
            <a:ext cx="541674" cy="36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3"/>
          <p:cNvSpPr txBox="1"/>
          <p:nvPr>
            <p:ph type="title"/>
          </p:nvPr>
        </p:nvSpPr>
        <p:spPr>
          <a:xfrm>
            <a:off x="311700" y="130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Faculty @IITH working on AI/ML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7" name="Google Shape;687;p103"/>
          <p:cNvSpPr txBox="1"/>
          <p:nvPr/>
        </p:nvSpPr>
        <p:spPr>
          <a:xfrm>
            <a:off x="32773" y="2003900"/>
            <a:ext cx="17154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Vineeth Balasubramanian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Computer Vision, 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Foundational ML/DL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8" name="Google Shape;688;p103"/>
          <p:cNvSpPr txBox="1"/>
          <p:nvPr/>
        </p:nvSpPr>
        <p:spPr>
          <a:xfrm>
            <a:off x="5825723" y="2006983"/>
            <a:ext cx="1398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Srijith P K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Foundational ML/DL, Bayesian Learning, NLP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9" name="Google Shape;689;p103"/>
          <p:cNvSpPr txBox="1"/>
          <p:nvPr/>
        </p:nvSpPr>
        <p:spPr>
          <a:xfrm>
            <a:off x="2860310" y="2031200"/>
            <a:ext cx="1484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J Saketha Nath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Foundational ML/DL, Optimization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0" name="Google Shape;690;p103"/>
          <p:cNvSpPr txBox="1"/>
          <p:nvPr/>
        </p:nvSpPr>
        <p:spPr>
          <a:xfrm>
            <a:off x="1619347" y="2034774"/>
            <a:ext cx="1398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 Krishna Mohan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Computer Vision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91" name="Google Shape;69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878" y="839849"/>
            <a:ext cx="1102250" cy="11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1153" y="819475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512" y="2849425"/>
            <a:ext cx="1246827" cy="117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1991" y="805962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1137" y="2838961"/>
            <a:ext cx="1175748" cy="11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2081" y="819476"/>
            <a:ext cx="1143001" cy="114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1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0628" y="781963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03"/>
          <p:cNvSpPr txBox="1"/>
          <p:nvPr/>
        </p:nvSpPr>
        <p:spPr>
          <a:xfrm>
            <a:off x="4295398" y="2018975"/>
            <a:ext cx="1484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Maunendra Desarkar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NLP, Information Retrieval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9" name="Google Shape;699;p103"/>
          <p:cNvSpPr txBox="1"/>
          <p:nvPr/>
        </p:nvSpPr>
        <p:spPr>
          <a:xfrm>
            <a:off x="157113" y="4115725"/>
            <a:ext cx="1524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Manish Singh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Data Mining, Information Retrieval and NLP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0" name="Google Shape;700;p103"/>
          <p:cNvSpPr txBox="1"/>
          <p:nvPr/>
        </p:nvSpPr>
        <p:spPr>
          <a:xfrm>
            <a:off x="1556350" y="4115725"/>
            <a:ext cx="1524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Rameshwar Pratap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Foundational ML, Approximation Algorithms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1" name="Google Shape;701;p1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4775" y="2836650"/>
            <a:ext cx="1175750" cy="11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03"/>
          <p:cNvSpPr txBox="1"/>
          <p:nvPr/>
        </p:nvSpPr>
        <p:spPr>
          <a:xfrm>
            <a:off x="2840650" y="4115725"/>
            <a:ext cx="1524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Ganesh Ghalme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Fairness in AI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3" name="Google Shape;703;p10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95392" y="2829513"/>
            <a:ext cx="857583" cy="11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03"/>
          <p:cNvSpPr txBox="1"/>
          <p:nvPr/>
        </p:nvSpPr>
        <p:spPr>
          <a:xfrm>
            <a:off x="3979038" y="4100475"/>
            <a:ext cx="1524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Konda Reddy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Computer Vision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5" name="Google Shape;705;p10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54000" y="2818600"/>
            <a:ext cx="1102250" cy="1222049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03"/>
          <p:cNvSpPr txBox="1"/>
          <p:nvPr/>
        </p:nvSpPr>
        <p:spPr>
          <a:xfrm>
            <a:off x="5143113" y="4064354"/>
            <a:ext cx="1524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 N Karthik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Multi-armed bandits, differential privacy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7" name="Google Shape;707;p10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91500" y="2827987"/>
            <a:ext cx="1143000" cy="118805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03"/>
          <p:cNvSpPr txBox="1"/>
          <p:nvPr/>
        </p:nvSpPr>
        <p:spPr>
          <a:xfrm>
            <a:off x="6401750" y="4067454"/>
            <a:ext cx="15240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Gogulapati Sreedurga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Social Choice Theory, Multi-agent systems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9" name="Google Shape;709;p10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69242" y="775763"/>
            <a:ext cx="1102250" cy="11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03"/>
          <p:cNvSpPr txBox="1"/>
          <p:nvPr/>
        </p:nvSpPr>
        <p:spPr>
          <a:xfrm>
            <a:off x="7223737" y="2024050"/>
            <a:ext cx="15933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Phanindra Jampana`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Control and Identification, Compressed Sensing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11" name="Google Shape;711;p10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30619" y="2834162"/>
            <a:ext cx="1060430" cy="11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03"/>
          <p:cNvSpPr txBox="1"/>
          <p:nvPr/>
        </p:nvSpPr>
        <p:spPr>
          <a:xfrm>
            <a:off x="7800975" y="4093900"/>
            <a:ext cx="13461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Soumya Jana</a:t>
            </a:r>
            <a:endParaRPr b="1"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Information Theory, AI for Healthcare</a:t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 spd="med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4"/>
          <p:cNvSpPr txBox="1"/>
          <p:nvPr/>
        </p:nvSpPr>
        <p:spPr>
          <a:xfrm>
            <a:off x="2365650" y="1408025"/>
            <a:ext cx="43518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2"/>
                </a:solidFill>
                <a:latin typeface="Zilla Slab"/>
                <a:ea typeface="Zilla Slab"/>
                <a:cs typeface="Zilla Slab"/>
                <a:sym typeface="Zilla Slab"/>
              </a:rPr>
              <a:t>Thank you</a:t>
            </a:r>
            <a:endParaRPr b="1" sz="4800">
              <a:solidFill>
                <a:schemeClr val="accent2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718" name="Google Shape;718;p104"/>
          <p:cNvSpPr txBox="1"/>
          <p:nvPr/>
        </p:nvSpPr>
        <p:spPr>
          <a:xfrm>
            <a:off x="2466600" y="3560925"/>
            <a:ext cx="42108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Maunendra Sankar Desarkar</a:t>
            </a:r>
            <a:endParaRPr b="1" sz="10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Email: maunendra@cse.iith.ac.in</a:t>
            </a:r>
            <a:endParaRPr sz="10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Website: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Zilla Slab"/>
                <a:ea typeface="Zilla Slab"/>
                <a:cs typeface="Zilla Slab"/>
                <a:sym typeface="Zilla Slab"/>
                <a:hlinkClick r:id="rId4"/>
              </a:rPr>
              <a:t>https://people.iith.ac.in/maunendra/</a:t>
            </a:r>
            <a:endParaRPr sz="1000" u="sng">
              <a:solidFill>
                <a:schemeClr val="hlink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Google Scholar: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Zilla Slab"/>
                <a:ea typeface="Zilla Slab"/>
                <a:cs typeface="Zilla Slab"/>
                <a:sym typeface="Zilla Slab"/>
                <a:hlinkClick r:id="rId6"/>
              </a:rPr>
              <a:t>https://scholar.google.co.in/citations?user=W8LJ-tEAAAAJ&amp;hl=en</a:t>
            </a:r>
            <a:endParaRPr sz="1000" u="sng">
              <a:solidFill>
                <a:schemeClr val="hlink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rPr>
              <a:t>Lab Website: </a:t>
            </a:r>
            <a:r>
              <a:rPr lang="en" sz="1000" u="sng">
                <a:solidFill>
                  <a:schemeClr val="hlink"/>
                </a:solidFill>
                <a:latin typeface="Zilla Slab"/>
                <a:ea typeface="Zilla Slab"/>
                <a:cs typeface="Zilla Slab"/>
                <a:sym typeface="Zilla Slab"/>
                <a:hlinkClick r:id="rId7"/>
              </a:rPr>
              <a:t>https://cse.iith.ac.in/nlip/</a:t>
            </a:r>
            <a:r>
              <a:rPr lang="en" sz="1000">
                <a:solidFill>
                  <a:schemeClr val="dk2"/>
                </a:solidFill>
                <a:latin typeface="Zilla Slab"/>
                <a:ea typeface="Zilla Slab"/>
                <a:cs typeface="Zilla Slab"/>
                <a:sym typeface="Zilla Slab"/>
              </a:rPr>
              <a:t> </a:t>
            </a:r>
            <a:endParaRPr sz="1000">
              <a:solidFill>
                <a:schemeClr val="dk2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pic>
        <p:nvPicPr>
          <p:cNvPr id="719" name="Google Shape;719;p1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33750" y="2571762"/>
            <a:ext cx="815601" cy="8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7399" y="0"/>
            <a:ext cx="2395924" cy="6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0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6950" y="59425"/>
            <a:ext cx="647200" cy="6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Some other questions</a:t>
            </a:r>
            <a:endParaRPr/>
          </a:p>
        </p:txBody>
      </p:sp>
      <p:sp>
        <p:nvSpPr>
          <p:cNvPr id="336" name="Google Shape;336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are the three basic necessities of life?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are the three basic necessities of a researcher's life?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are the three basic necessities of a CS researcher's life?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37" name="Google Shape;337;p74"/>
          <p:cNvPicPr preferRelativeResize="0"/>
          <p:nvPr/>
        </p:nvPicPr>
        <p:blipFill rotWithShape="1">
          <a:blip r:embed="rId3">
            <a:alphaModFix/>
          </a:blip>
          <a:srcRect b="85063" l="0" r="35182" t="9608"/>
          <a:stretch/>
        </p:blipFill>
        <p:spPr>
          <a:xfrm>
            <a:off x="928625" y="1463625"/>
            <a:ext cx="4387726" cy="3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74"/>
          <p:cNvPicPr preferRelativeResize="0"/>
          <p:nvPr/>
        </p:nvPicPr>
        <p:blipFill rotWithShape="1">
          <a:blip r:embed="rId3">
            <a:alphaModFix/>
          </a:blip>
          <a:srcRect b="39240" l="0" r="12219" t="41480"/>
          <a:stretch/>
        </p:blipFill>
        <p:spPr>
          <a:xfrm>
            <a:off x="902775" y="2167925"/>
            <a:ext cx="5185250" cy="11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74"/>
          <p:cNvPicPr preferRelativeResize="0"/>
          <p:nvPr/>
        </p:nvPicPr>
        <p:blipFill rotWithShape="1">
          <a:blip r:embed="rId3">
            <a:alphaModFix/>
          </a:blip>
          <a:srcRect b="0" l="0" r="0" t="82442"/>
          <a:stretch/>
        </p:blipFill>
        <p:spPr>
          <a:xfrm>
            <a:off x="972663" y="3857750"/>
            <a:ext cx="5715525" cy="982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lion king scene with simba and pumba (Provided by Tenor)" id="340" name="Google Shape;34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525" y="2167925"/>
            <a:ext cx="2266800" cy="12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/>
          <p:nvPr>
            <p:ph idx="1" type="body"/>
          </p:nvPr>
        </p:nvSpPr>
        <p:spPr>
          <a:xfrm>
            <a:off x="353550" y="1642575"/>
            <a:ext cx="76716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Tell me one question for which you will always give wrong answer 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46" name="Google Shape;34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323" y="2761358"/>
            <a:ext cx="6269803" cy="1735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n in a suit and tie is standing next to a woman in a green top (Provided by Tenor)" id="347" name="Google Shape;34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893" y="2005975"/>
            <a:ext cx="1222375" cy="199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6"/>
          <p:cNvSpPr txBox="1"/>
          <p:nvPr>
            <p:ph type="title"/>
          </p:nvPr>
        </p:nvSpPr>
        <p:spPr>
          <a:xfrm>
            <a:off x="311700" y="307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tasks</a:t>
            </a:r>
            <a:endParaRPr/>
          </a:p>
        </p:txBody>
      </p:sp>
      <p:pic>
        <p:nvPicPr>
          <p:cNvPr descr="Email, Open mail, New Email icon (Provided by Getty Images)" id="353" name="Google Shape;35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316" y="994398"/>
            <a:ext cx="1105362" cy="1105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rchment paper scroll icon vector. Isolated contour symbol illustration (Provided by Getty Images)" id="354" name="Google Shape;354;p76"/>
          <p:cNvPicPr preferRelativeResize="0"/>
          <p:nvPr/>
        </p:nvPicPr>
        <p:blipFill rotWithShape="1">
          <a:blip r:embed="rId4">
            <a:alphaModFix/>
          </a:blip>
          <a:srcRect b="21513" l="15755" r="16305" t="22404"/>
          <a:stretch/>
        </p:blipFill>
        <p:spPr>
          <a:xfrm>
            <a:off x="4092549" y="2766373"/>
            <a:ext cx="1256453" cy="1037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estion and answer icon design (Provided by Getty Images)" id="355" name="Google Shape;355;p76"/>
          <p:cNvPicPr preferRelativeResize="0"/>
          <p:nvPr/>
        </p:nvPicPr>
        <p:blipFill rotWithShape="1">
          <a:blip r:embed="rId5">
            <a:alphaModFix/>
          </a:blip>
          <a:srcRect b="25031" l="13112" r="12254" t="25155"/>
          <a:stretch/>
        </p:blipFill>
        <p:spPr>
          <a:xfrm>
            <a:off x="1006542" y="2907446"/>
            <a:ext cx="1374858" cy="917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ument filter information color icon vector illustration (Provided by Getty Images)" id="356" name="Google Shape;356;p76"/>
          <p:cNvPicPr preferRelativeResize="0"/>
          <p:nvPr/>
        </p:nvPicPr>
        <p:blipFill rotWithShape="1">
          <a:blip r:embed="rId6">
            <a:alphaModFix/>
          </a:blip>
          <a:srcRect b="13112" l="12139" r="12881" t="12719"/>
          <a:stretch/>
        </p:blipFill>
        <p:spPr>
          <a:xfrm>
            <a:off x="4292501" y="972071"/>
            <a:ext cx="1080376" cy="106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vanced analytics concept icon (Provided by Getty Images)" id="357" name="Google Shape;357;p76"/>
          <p:cNvPicPr preferRelativeResize="0"/>
          <p:nvPr/>
        </p:nvPicPr>
        <p:blipFill rotWithShape="1">
          <a:blip r:embed="rId7">
            <a:alphaModFix/>
          </a:blip>
          <a:srcRect b="30966" l="24968" r="22554" t="14915"/>
          <a:stretch/>
        </p:blipFill>
        <p:spPr>
          <a:xfrm>
            <a:off x="7166100" y="1047547"/>
            <a:ext cx="889759" cy="917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de programming icon vector. Isolated contour symbol illustration (Provided by Getty Images)" id="358" name="Google Shape;358;p76"/>
          <p:cNvPicPr preferRelativeResize="0"/>
          <p:nvPr/>
        </p:nvPicPr>
        <p:blipFill rotWithShape="1">
          <a:blip r:embed="rId8">
            <a:alphaModFix/>
          </a:blip>
          <a:srcRect b="22748" l="15962" r="18048" t="22463"/>
          <a:stretch/>
        </p:blipFill>
        <p:spPr>
          <a:xfrm>
            <a:off x="7114941" y="2809226"/>
            <a:ext cx="1105362" cy="91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76"/>
          <p:cNvSpPr txBox="1"/>
          <p:nvPr/>
        </p:nvSpPr>
        <p:spPr>
          <a:xfrm>
            <a:off x="622675" y="3904711"/>
            <a:ext cx="2142600" cy="585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Where is Qutub Minar located?</a:t>
            </a:r>
            <a:endParaRPr sz="1300"/>
          </a:p>
        </p:txBody>
      </p:sp>
      <p:sp>
        <p:nvSpPr>
          <p:cNvPr id="360" name="Google Shape;360;p76"/>
          <p:cNvSpPr txBox="1"/>
          <p:nvPr/>
        </p:nvSpPr>
        <p:spPr>
          <a:xfrm>
            <a:off x="622675" y="2078135"/>
            <a:ext cx="2142600" cy="585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Write email for PPF account transfer</a:t>
            </a:r>
            <a:endParaRPr sz="1300"/>
          </a:p>
        </p:txBody>
      </p:sp>
      <p:sp>
        <p:nvSpPr>
          <p:cNvPr id="361" name="Google Shape;361;p76"/>
          <p:cNvSpPr txBox="1"/>
          <p:nvPr/>
        </p:nvSpPr>
        <p:spPr>
          <a:xfrm>
            <a:off x="3500700" y="2099748"/>
            <a:ext cx="2142600" cy="585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Identify hardware specifications for … </a:t>
            </a:r>
            <a:endParaRPr sz="1300"/>
          </a:p>
        </p:txBody>
      </p:sp>
      <p:sp>
        <p:nvSpPr>
          <p:cNvPr id="362" name="Google Shape;362;p76"/>
          <p:cNvSpPr txBox="1"/>
          <p:nvPr/>
        </p:nvSpPr>
        <p:spPr>
          <a:xfrm>
            <a:off x="3610200" y="3904711"/>
            <a:ext cx="2085000" cy="585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Write a poem on SRM AP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63" name="Google Shape;363;p76"/>
          <p:cNvSpPr txBox="1"/>
          <p:nvPr/>
        </p:nvSpPr>
        <p:spPr>
          <a:xfrm>
            <a:off x="6596325" y="3904711"/>
            <a:ext cx="2142600" cy="585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Write a code finding the day for a given date</a:t>
            </a:r>
            <a:endParaRPr sz="1300"/>
          </a:p>
        </p:txBody>
      </p:sp>
      <p:sp>
        <p:nvSpPr>
          <p:cNvPr id="364" name="Google Shape;364;p76"/>
          <p:cNvSpPr txBox="1"/>
          <p:nvPr/>
        </p:nvSpPr>
        <p:spPr>
          <a:xfrm>
            <a:off x="6596325" y="2040673"/>
            <a:ext cx="2142600" cy="585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Create a dialog between seller and buyer …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Large Language Models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t/>
            </a:r>
            <a:endParaRPr/>
          </a:p>
        </p:txBody>
      </p:sp>
      <p:pic>
        <p:nvPicPr>
          <p:cNvPr id="370" name="Google Shape;37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38" y="2512400"/>
            <a:ext cx="604250" cy="6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6450" y="3492125"/>
            <a:ext cx="57269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3175" y="1576562"/>
            <a:ext cx="528800" cy="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013" y="3512950"/>
            <a:ext cx="572701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1213" y="3492125"/>
            <a:ext cx="57269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4713" y="2512412"/>
            <a:ext cx="636174" cy="6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6450" y="1554600"/>
            <a:ext cx="572701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79476" y="2480662"/>
            <a:ext cx="636174" cy="6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301" y="1498900"/>
            <a:ext cx="684125" cy="6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7"/>
          <p:cNvSpPr txBox="1"/>
          <p:nvPr>
            <p:ph idx="1" type="body"/>
          </p:nvPr>
        </p:nvSpPr>
        <p:spPr>
          <a:xfrm>
            <a:off x="4386025" y="1152475"/>
            <a:ext cx="4446300" cy="12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D00CF"/>
                </a:solidFill>
              </a:rPr>
              <a:t>Large Language Models</a:t>
            </a:r>
            <a:endParaRPr b="1">
              <a:solidFill>
                <a:srgbClr val="CD00C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Also known as Foundation Models</a:t>
            </a:r>
            <a:endParaRPr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Extremely </a:t>
            </a:r>
            <a:r>
              <a:rPr lang="en">
                <a:solidFill>
                  <a:srgbClr val="0BAB00"/>
                </a:solidFill>
              </a:rPr>
              <a:t>useful</a:t>
            </a:r>
            <a:r>
              <a:rPr lang="en"/>
              <a:t>, </a:t>
            </a:r>
            <a:r>
              <a:rPr lang="en">
                <a:solidFill>
                  <a:srgbClr val="FF2600"/>
                </a:solidFill>
              </a:rPr>
              <a:t>powerful</a:t>
            </a:r>
            <a:r>
              <a:rPr lang="en"/>
              <a:t>, and </a:t>
            </a:r>
            <a:r>
              <a:rPr lang="en">
                <a:solidFill>
                  <a:srgbClr val="0000FF"/>
                </a:solidFill>
              </a:rPr>
              <a:t>resourceful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descr="popeye is flexing his muscles and saying i am what i am . (Provided by Tenor)" id="380" name="Google Shape;380;p7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19138" y="2489075"/>
            <a:ext cx="3147070" cy="20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8"/>
          <p:cNvSpPr txBox="1"/>
          <p:nvPr>
            <p:ph type="ctrTitle"/>
          </p:nvPr>
        </p:nvSpPr>
        <p:spPr>
          <a:xfrm>
            <a:off x="311700" y="1003050"/>
            <a:ext cx="8520600" cy="24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000"/>
              <a:t>The “Foundation” in Foundation Models:</a:t>
            </a:r>
            <a:endParaRPr b="1"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31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100"/>
              <a:t>Why, What and How?</a:t>
            </a:r>
            <a:endParaRPr sz="3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Handling the different tasks: Traditional (and still useful) way</a:t>
            </a:r>
            <a:endParaRPr/>
          </a:p>
        </p:txBody>
      </p:sp>
      <p:grpSp>
        <p:nvGrpSpPr>
          <p:cNvPr id="391" name="Google Shape;391;p79"/>
          <p:cNvGrpSpPr/>
          <p:nvPr/>
        </p:nvGrpSpPr>
        <p:grpSpPr>
          <a:xfrm>
            <a:off x="448587" y="1095563"/>
            <a:ext cx="4059600" cy="701400"/>
            <a:chOff x="390100" y="1246488"/>
            <a:chExt cx="4059600" cy="701400"/>
          </a:xfrm>
        </p:grpSpPr>
        <p:sp>
          <p:nvSpPr>
            <p:cNvPr id="392" name="Google Shape;392;p79"/>
            <p:cNvSpPr/>
            <p:nvPr/>
          </p:nvSpPr>
          <p:spPr>
            <a:xfrm>
              <a:off x="2654200" y="1246488"/>
              <a:ext cx="1394100" cy="701400"/>
            </a:xfrm>
            <a:prstGeom prst="rect">
              <a:avLst/>
            </a:prstGeom>
            <a:solidFill>
              <a:srgbClr val="B3FFF6">
                <a:alpha val="34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Classification Algo/ Model</a:t>
              </a:r>
              <a:endParaRPr/>
            </a:p>
          </p:txBody>
        </p:sp>
        <p:sp>
          <p:nvSpPr>
            <p:cNvPr id="393" name="Google Shape;393;p79"/>
            <p:cNvSpPr/>
            <p:nvPr/>
          </p:nvSpPr>
          <p:spPr>
            <a:xfrm>
              <a:off x="390100" y="1349713"/>
              <a:ext cx="1605900" cy="486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120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The packaging was torn, …</a:t>
              </a:r>
              <a:endParaRPr sz="1000">
                <a:solidFill>
                  <a:schemeClr val="dk1"/>
                </a:solidFill>
              </a:endParaRPr>
            </a:p>
          </p:txBody>
        </p:sp>
        <p:cxnSp>
          <p:nvCxnSpPr>
            <p:cNvPr id="394" name="Google Shape;394;p79"/>
            <p:cNvCxnSpPr>
              <a:stCxn id="393" idx="3"/>
              <a:endCxn id="392" idx="1"/>
            </p:cNvCxnSpPr>
            <p:nvPr/>
          </p:nvCxnSpPr>
          <p:spPr>
            <a:xfrm>
              <a:off x="1996000" y="1593013"/>
              <a:ext cx="658200" cy="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95" name="Google Shape;395;p79"/>
            <p:cNvCxnSpPr>
              <a:stCxn id="392" idx="3"/>
            </p:cNvCxnSpPr>
            <p:nvPr/>
          </p:nvCxnSpPr>
          <p:spPr>
            <a:xfrm>
              <a:off x="4048300" y="1597188"/>
              <a:ext cx="40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96" name="Google Shape;396;p79"/>
          <p:cNvGrpSpPr/>
          <p:nvPr/>
        </p:nvGrpSpPr>
        <p:grpSpPr>
          <a:xfrm>
            <a:off x="448587" y="2406750"/>
            <a:ext cx="4130400" cy="701400"/>
            <a:chOff x="390100" y="2557675"/>
            <a:chExt cx="4130400" cy="701400"/>
          </a:xfrm>
        </p:grpSpPr>
        <p:sp>
          <p:nvSpPr>
            <p:cNvPr id="397" name="Google Shape;397;p79"/>
            <p:cNvSpPr/>
            <p:nvPr/>
          </p:nvSpPr>
          <p:spPr>
            <a:xfrm>
              <a:off x="2654200" y="2557675"/>
              <a:ext cx="1394100" cy="701400"/>
            </a:xfrm>
            <a:prstGeom prst="rect">
              <a:avLst/>
            </a:prstGeom>
            <a:solidFill>
              <a:srgbClr val="FF0000">
                <a:alpha val="234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NER </a:t>
              </a:r>
              <a:r>
                <a:rPr lang="en">
                  <a:solidFill>
                    <a:schemeClr val="dk1"/>
                  </a:solidFill>
                </a:rPr>
                <a:t>Algo/ </a:t>
              </a:r>
              <a:r>
                <a:rPr lang="en"/>
                <a:t>Model</a:t>
              </a:r>
              <a:endParaRPr/>
            </a:p>
          </p:txBody>
        </p:sp>
        <p:sp>
          <p:nvSpPr>
            <p:cNvPr id="398" name="Google Shape;398;p79"/>
            <p:cNvSpPr/>
            <p:nvPr/>
          </p:nvSpPr>
          <p:spPr>
            <a:xfrm>
              <a:off x="390100" y="2665076"/>
              <a:ext cx="1605900" cy="486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</a:rPr>
                <a:t>ISRO was previously the Indian National Committee ..</a:t>
              </a:r>
              <a:endParaRPr sz="1000">
                <a:solidFill>
                  <a:schemeClr val="dk1"/>
                </a:solidFill>
              </a:endParaRPr>
            </a:p>
          </p:txBody>
        </p:sp>
        <p:cxnSp>
          <p:nvCxnSpPr>
            <p:cNvPr id="399" name="Google Shape;399;p79"/>
            <p:cNvCxnSpPr>
              <a:stCxn id="398" idx="3"/>
              <a:endCxn id="397" idx="1"/>
            </p:cNvCxnSpPr>
            <p:nvPr/>
          </p:nvCxnSpPr>
          <p:spPr>
            <a:xfrm>
              <a:off x="1996000" y="2908376"/>
              <a:ext cx="658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0" name="Google Shape;400;p79"/>
            <p:cNvCxnSpPr>
              <a:stCxn id="397" idx="3"/>
            </p:cNvCxnSpPr>
            <p:nvPr/>
          </p:nvCxnSpPr>
          <p:spPr>
            <a:xfrm flipH="1" rot="10800000">
              <a:off x="4048300" y="2900875"/>
              <a:ext cx="472200" cy="7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401" name="Google Shape;401;p79"/>
          <p:cNvGrpSpPr/>
          <p:nvPr/>
        </p:nvGrpSpPr>
        <p:grpSpPr>
          <a:xfrm>
            <a:off x="4764994" y="2181907"/>
            <a:ext cx="3918119" cy="1151095"/>
            <a:chOff x="4706506" y="2332832"/>
            <a:chExt cx="3918119" cy="1151095"/>
          </a:xfrm>
        </p:grpSpPr>
        <p:sp>
          <p:nvSpPr>
            <p:cNvPr id="402" name="Google Shape;402;p79"/>
            <p:cNvSpPr/>
            <p:nvPr/>
          </p:nvSpPr>
          <p:spPr>
            <a:xfrm>
              <a:off x="6788025" y="2464875"/>
              <a:ext cx="1394100" cy="701400"/>
            </a:xfrm>
            <a:prstGeom prst="rect">
              <a:avLst/>
            </a:prstGeom>
            <a:solidFill>
              <a:srgbClr val="FFFF09">
                <a:alpha val="20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QA </a:t>
              </a:r>
              <a:r>
                <a:rPr lang="en">
                  <a:solidFill>
                    <a:schemeClr val="dk1"/>
                  </a:solidFill>
                </a:rPr>
                <a:t>Algo/ </a:t>
              </a:r>
              <a:r>
                <a:rPr lang="en"/>
                <a:t>Model</a:t>
              </a:r>
              <a:endParaRPr/>
            </a:p>
          </p:txBody>
        </p:sp>
        <p:sp>
          <p:nvSpPr>
            <p:cNvPr id="403" name="Google Shape;403;p79"/>
            <p:cNvSpPr/>
            <p:nvPr/>
          </p:nvSpPr>
          <p:spPr>
            <a:xfrm>
              <a:off x="4706506" y="2332832"/>
              <a:ext cx="1605900" cy="486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120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ISRO was previously the Indian National Committee ..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404" name="Google Shape;404;p79"/>
            <p:cNvSpPr/>
            <p:nvPr/>
          </p:nvSpPr>
          <p:spPr>
            <a:xfrm>
              <a:off x="4706506" y="2997326"/>
              <a:ext cx="1605900" cy="486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</a:rPr>
                <a:t>What was the other name of ISRO?</a:t>
              </a:r>
              <a:endParaRPr sz="1000">
                <a:solidFill>
                  <a:schemeClr val="dk1"/>
                </a:solidFill>
              </a:endParaRPr>
            </a:p>
          </p:txBody>
        </p:sp>
        <p:cxnSp>
          <p:nvCxnSpPr>
            <p:cNvPr id="405" name="Google Shape;405;p79"/>
            <p:cNvCxnSpPr>
              <a:stCxn id="403" idx="3"/>
              <a:endCxn id="402" idx="1"/>
            </p:cNvCxnSpPr>
            <p:nvPr/>
          </p:nvCxnSpPr>
          <p:spPr>
            <a:xfrm>
              <a:off x="6312406" y="2576132"/>
              <a:ext cx="475500" cy="239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6" name="Google Shape;406;p79"/>
            <p:cNvCxnSpPr>
              <a:stCxn id="404" idx="3"/>
              <a:endCxn id="402" idx="1"/>
            </p:cNvCxnSpPr>
            <p:nvPr/>
          </p:nvCxnSpPr>
          <p:spPr>
            <a:xfrm flipH="1" rot="10800000">
              <a:off x="6312406" y="2815526"/>
              <a:ext cx="475500" cy="425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7" name="Google Shape;407;p79"/>
            <p:cNvCxnSpPr>
              <a:stCxn id="402" idx="3"/>
            </p:cNvCxnSpPr>
            <p:nvPr/>
          </p:nvCxnSpPr>
          <p:spPr>
            <a:xfrm flipH="1" rot="10800000">
              <a:off x="8182125" y="2808075"/>
              <a:ext cx="442500" cy="7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408" name="Google Shape;408;p79"/>
          <p:cNvGrpSpPr/>
          <p:nvPr/>
        </p:nvGrpSpPr>
        <p:grpSpPr>
          <a:xfrm>
            <a:off x="4731306" y="1095563"/>
            <a:ext cx="3995006" cy="701400"/>
            <a:chOff x="4672819" y="1246488"/>
            <a:chExt cx="3995006" cy="701400"/>
          </a:xfrm>
        </p:grpSpPr>
        <p:sp>
          <p:nvSpPr>
            <p:cNvPr id="409" name="Google Shape;409;p79"/>
            <p:cNvSpPr/>
            <p:nvPr/>
          </p:nvSpPr>
          <p:spPr>
            <a:xfrm>
              <a:off x="6788025" y="1246488"/>
              <a:ext cx="1394100" cy="701400"/>
            </a:xfrm>
            <a:prstGeom prst="rect">
              <a:avLst/>
            </a:prstGeom>
            <a:solidFill>
              <a:srgbClr val="98FC6D">
                <a:alpha val="411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Regression </a:t>
              </a:r>
              <a:r>
                <a:rPr lang="en">
                  <a:solidFill>
                    <a:schemeClr val="dk1"/>
                  </a:solidFill>
                </a:rPr>
                <a:t>Algo/ </a:t>
              </a:r>
              <a:r>
                <a:rPr lang="en"/>
                <a:t>Model</a:t>
              </a:r>
              <a:endParaRPr/>
            </a:p>
          </p:txBody>
        </p:sp>
        <p:sp>
          <p:nvSpPr>
            <p:cNvPr id="410" name="Google Shape;410;p79"/>
            <p:cNvSpPr/>
            <p:nvPr/>
          </p:nvSpPr>
          <p:spPr>
            <a:xfrm>
              <a:off x="4672819" y="1353900"/>
              <a:ext cx="1605900" cy="486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120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The packaging was torn, …</a:t>
              </a:r>
              <a:endParaRPr sz="1000">
                <a:solidFill>
                  <a:schemeClr val="dk1"/>
                </a:solidFill>
              </a:endParaRPr>
            </a:p>
          </p:txBody>
        </p:sp>
        <p:cxnSp>
          <p:nvCxnSpPr>
            <p:cNvPr id="411" name="Google Shape;411;p79"/>
            <p:cNvCxnSpPr>
              <a:stCxn id="410" idx="3"/>
              <a:endCxn id="409" idx="1"/>
            </p:cNvCxnSpPr>
            <p:nvPr/>
          </p:nvCxnSpPr>
          <p:spPr>
            <a:xfrm>
              <a:off x="6278719" y="1597200"/>
              <a:ext cx="509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12" name="Google Shape;412;p79"/>
            <p:cNvCxnSpPr>
              <a:stCxn id="409" idx="3"/>
            </p:cNvCxnSpPr>
            <p:nvPr/>
          </p:nvCxnSpPr>
          <p:spPr>
            <a:xfrm flipH="1" rot="10800000">
              <a:off x="8182125" y="1588788"/>
              <a:ext cx="485700" cy="8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13" name="Google Shape;413;p79"/>
          <p:cNvSpPr txBox="1"/>
          <p:nvPr/>
        </p:nvSpPr>
        <p:spPr>
          <a:xfrm>
            <a:off x="367150" y="3821950"/>
            <a:ext cx="8624700" cy="800400"/>
          </a:xfrm>
          <a:prstGeom prst="rect">
            <a:avLst/>
          </a:prstGeom>
          <a:solidFill>
            <a:srgbClr val="98FC6D">
              <a:alpha val="101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8000"/>
                </a:solidFill>
              </a:rPr>
              <a:t>Can we do all these tasks together using a </a:t>
            </a:r>
            <a:r>
              <a:rPr b="1" lang="en" sz="2000">
                <a:solidFill>
                  <a:srgbClr val="278000"/>
                </a:solidFill>
              </a:rPr>
              <a:t>single model</a:t>
            </a:r>
            <a:r>
              <a:rPr lang="en" sz="2000">
                <a:solidFill>
                  <a:srgbClr val="278000"/>
                </a:solidFill>
              </a:rPr>
              <a:t>, that too will </a:t>
            </a:r>
            <a:r>
              <a:rPr b="1" lang="en" sz="2000">
                <a:solidFill>
                  <a:srgbClr val="278000"/>
                </a:solidFill>
              </a:rPr>
              <a:t>very small / no </a:t>
            </a:r>
            <a:r>
              <a:rPr b="1" lang="en" sz="2000">
                <a:solidFill>
                  <a:srgbClr val="278000"/>
                </a:solidFill>
              </a:rPr>
              <a:t>supervised</a:t>
            </a:r>
            <a:r>
              <a:rPr b="1" lang="en" sz="2000">
                <a:solidFill>
                  <a:srgbClr val="278000"/>
                </a:solidFill>
              </a:rPr>
              <a:t> training data</a:t>
            </a:r>
            <a:r>
              <a:rPr lang="en" sz="2000">
                <a:solidFill>
                  <a:srgbClr val="278000"/>
                </a:solidFill>
              </a:rPr>
              <a:t>? </a:t>
            </a:r>
            <a:endParaRPr sz="2000">
              <a:solidFill>
                <a:srgbClr val="278000"/>
              </a:solidFill>
            </a:endParaRPr>
          </a:p>
        </p:txBody>
      </p:sp>
      <p:sp>
        <p:nvSpPr>
          <p:cNvPr id="414" name="Google Shape;414;p79"/>
          <p:cNvSpPr txBox="1"/>
          <p:nvPr/>
        </p:nvSpPr>
        <p:spPr>
          <a:xfrm>
            <a:off x="88800" y="3354281"/>
            <a:ext cx="8966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60093"/>
                </a:solidFill>
              </a:rPr>
              <a:t>Each task requires a </a:t>
            </a:r>
            <a:r>
              <a:rPr b="1" lang="en" sz="1700">
                <a:solidFill>
                  <a:srgbClr val="D60093"/>
                </a:solidFill>
              </a:rPr>
              <a:t>significant amount</a:t>
            </a:r>
            <a:r>
              <a:rPr lang="en" sz="1700">
                <a:solidFill>
                  <a:srgbClr val="D60093"/>
                </a:solidFill>
              </a:rPr>
              <a:t> of </a:t>
            </a:r>
            <a:r>
              <a:rPr b="1" lang="en" sz="1700">
                <a:solidFill>
                  <a:srgbClr val="D60093"/>
                </a:solidFill>
              </a:rPr>
              <a:t>labeled training data for </a:t>
            </a:r>
            <a:r>
              <a:rPr b="1" lang="en" sz="1700" u="sng">
                <a:solidFill>
                  <a:srgbClr val="D60093"/>
                </a:solidFill>
              </a:rPr>
              <a:t>various domains</a:t>
            </a:r>
            <a:endParaRPr b="1" sz="1700" u="sng">
              <a:solidFill>
                <a:srgbClr val="D6009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